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aNogMx1m/NyJ6MayOva5NhKKi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Jamie 1-4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Mickeal</a:t>
            </a:r>
            <a:endParaRPr/>
          </a:p>
        </p:txBody>
      </p:sp>
      <p:sp>
        <p:nvSpPr>
          <p:cNvPr id="226" name="Google Shape;22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Mickeal </a:t>
            </a:r>
            <a:endParaRPr/>
          </a:p>
        </p:txBody>
      </p:sp>
      <p:sp>
        <p:nvSpPr>
          <p:cNvPr id="238" name="Google Shape;23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Vongai</a:t>
            </a:r>
            <a:endParaRPr/>
          </a:p>
        </p:txBody>
      </p:sp>
      <p:sp>
        <p:nvSpPr>
          <p:cNvPr id="251" name="Google Shape;25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Sasha</a:t>
            </a:r>
            <a:endParaRPr/>
          </a:p>
        </p:txBody>
      </p:sp>
      <p:sp>
        <p:nvSpPr>
          <p:cNvPr id="264" name="Google Shape;2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Jaden</a:t>
            </a:r>
            <a:endParaRPr/>
          </a:p>
        </p:txBody>
      </p:sp>
      <p:sp>
        <p:nvSpPr>
          <p:cNvPr id="278" name="Google Shape;27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Mickeal</a:t>
            </a:r>
            <a:endParaRPr/>
          </a:p>
        </p:txBody>
      </p:sp>
      <p:sp>
        <p:nvSpPr>
          <p:cNvPr id="293" name="Google Shape;2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breakouts Fast Intros: name, Grad/UG (year), fav food, call out next person (popcorn style)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Teagan – add slides 3-5 questions, padding. </a:t>
            </a:r>
            <a:endParaRPr/>
          </a:p>
        </p:txBody>
      </p:sp>
      <p:sp>
        <p:nvSpPr>
          <p:cNvPr id="308" name="Google Shape;3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PREFERRED</a:t>
            </a:r>
            <a:endParaRPr/>
          </a:p>
        </p:txBody>
      </p:sp>
      <p:sp>
        <p:nvSpPr>
          <p:cNvPr id="320" name="Google Shape;32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PREFERRED</a:t>
            </a:r>
            <a:endParaRPr/>
          </a:p>
        </p:txBody>
      </p:sp>
      <p:sp>
        <p:nvSpPr>
          <p:cNvPr id="364" name="Google Shape;36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128" name="Google Shape;12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Everyone introduces themselves: Name, Dept, Year (UG/Grad), Leadership position in NSBE or GEDI</a:t>
            </a:r>
            <a:endParaRPr/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Lonna 6-9</a:t>
            </a:r>
            <a:endParaRPr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Separate audiences, same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can attend, but emphasize broader community</a:t>
            </a:r>
            <a:endParaRPr/>
          </a:p>
        </p:txBody>
      </p:sp>
      <p:sp>
        <p:nvSpPr>
          <p:cNvPr id="211" name="Google Shape;2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cglink.me/r726267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it.ly/31iQVJm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bit.ly/34lP9ZX" TargetMode="External"/><Relationship Id="rId5" Type="http://schemas.openxmlformats.org/officeDocument/2006/relationships/hyperlink" Target="https://bit.ly/2FFtodm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9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19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gradschool.cornell.edu/diversity-inclusion/signature-initiatives/my-voice-my-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7041856" y="3113415"/>
            <a:ext cx="403633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GEDI x NSBE Pilot Program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7041858" y="1122362"/>
            <a:ext cx="4036333" cy="1709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8/31/2020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94" name="Google Shape;94;p1"/>
          <p:cNvPicPr preferRelativeResize="0"/>
          <p:nvPr/>
        </p:nvPicPr>
        <p:blipFill rotWithShape="1">
          <a:blip r:embed="rId3">
            <a:alphaModFix/>
          </a:blip>
          <a:srcRect b="1268" l="0" r="0" t="0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11460480" y="3154317"/>
            <a:ext cx="731521" cy="673460"/>
            <a:chOff x="3940602" y="308034"/>
            <a:chExt cx="2116791" cy="3428999"/>
          </a:xfrm>
        </p:grpSpPr>
        <p:sp>
          <p:nvSpPr>
            <p:cNvPr id="96" name="Google Shape;96;p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for the 2020-2021 Academic Year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Tentative Plan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Book Club</a:t>
            </a:r>
            <a:endParaRPr/>
          </a:p>
        </p:txBody>
      </p:sp>
      <p:sp>
        <p:nvSpPr>
          <p:cNvPr id="242" name="Google Shape;242;p11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>
            <p:ph idx="1" type="body"/>
          </p:nvPr>
        </p:nvSpPr>
        <p:spPr>
          <a:xfrm>
            <a:off x="838200" y="1825625"/>
            <a:ext cx="70787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New book each semester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Highlighting authors of color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participants will receive a free book &amp; participate in scheduled discussions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Indicate if you want to participate in the book club on the interest form!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Books" id="247" name="Google Shape;2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723" y="2898228"/>
            <a:ext cx="3783724" cy="3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Mentor Program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 txBox="1"/>
          <p:nvPr>
            <p:ph idx="1" type="body"/>
          </p:nvPr>
        </p:nvSpPr>
        <p:spPr>
          <a:xfrm>
            <a:off x="838200" y="1825625"/>
            <a:ext cx="70787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Year-long program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Upperclassmen undergraduates will be matched with graduate students and doctoral students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participants will receive an embroidered notebook &amp; participate in regularly scheduled check-ins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Indicate if you want to participate in the mentor program on the interest form!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lassroom" id="260" name="Google Shape;2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986" y="3019096"/>
            <a:ext cx="3689131" cy="369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Introduction to Graduate School</a:t>
            </a:r>
            <a:endParaRPr/>
          </a:p>
        </p:txBody>
      </p:sp>
      <p:sp>
        <p:nvSpPr>
          <p:cNvPr id="268" name="Google Shape;268;p13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 txBox="1"/>
          <p:nvPr>
            <p:ph idx="1" type="body"/>
          </p:nvPr>
        </p:nvSpPr>
        <p:spPr>
          <a:xfrm>
            <a:off x="838200" y="1825625"/>
            <a:ext cx="70787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Learn about the benefits of </a:t>
            </a:r>
            <a:r>
              <a:rPr lang="en-US"/>
              <a:t>pursuing</a:t>
            </a:r>
            <a:r>
              <a:rPr lang="en-US"/>
              <a:t> a Master's Degree and/or Ph.D.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the application process and what to expect when applying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Chat with graduate students and postdocs as they share their experiences in academia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Thursday, September 17th from 5 pm – 6 pm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Graduation cap" id="273" name="Google Shape;27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00000">
            <a:off x="8082457" y="2083677"/>
            <a:ext cx="3294992" cy="331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ploma roll" id="274" name="Google Shape;27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80000">
            <a:off x="8736464" y="4425004"/>
            <a:ext cx="2123089" cy="212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Additional Programs</a:t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Faculty Panel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STEAM Night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Happy Hour (Appetizers and Mocktails)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Chicago Trip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Mental Health Resources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Travel Award for Academic Conference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End of year social event</a:t>
            </a:r>
            <a:endParaRPr/>
          </a:p>
        </p:txBody>
      </p:sp>
      <p:pic>
        <p:nvPicPr>
          <p:cNvPr descr="Bus" id="287" name="Google Shape;2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24" y="2945525"/>
            <a:ext cx="2617075" cy="26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" id="288" name="Google Shape;2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1545" y="1384739"/>
            <a:ext cx="2617075" cy="26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ce" id="289" name="Google Shape;28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510" y="2945525"/>
            <a:ext cx="2617075" cy="26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Expectations</a:t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>
            <a:off x="7252138" y="5465379"/>
            <a:ext cx="3736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3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https://bit.ly/31iQVJm</a:t>
            </a:r>
            <a:r>
              <a:rPr lang="en-US" sz="30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302" name="Google Shape;302;p15"/>
          <p:cNvPicPr preferRelativeResize="0"/>
          <p:nvPr/>
        </p:nvPicPr>
        <p:blipFill rotWithShape="1">
          <a:blip r:embed="rId4">
            <a:alphaModFix/>
          </a:blip>
          <a:srcRect b="10159" l="10344" r="10345" t="10398"/>
          <a:stretch/>
        </p:blipFill>
        <p:spPr>
          <a:xfrm>
            <a:off x="7530663" y="2284820"/>
            <a:ext cx="3179381" cy="318300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>
            <p:ph idx="1" type="body"/>
          </p:nvPr>
        </p:nvSpPr>
        <p:spPr>
          <a:xfrm>
            <a:off x="838200" y="1825625"/>
            <a:ext cx="606972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Sign-up to join the RISE UP @ Illinois Program by </a:t>
            </a:r>
            <a:r>
              <a:rPr b="1" lang="en-US"/>
              <a:t>Tuesday, September 8th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Occasionally participate in anonymous surveys through Redcap throughout the year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Participate in our programming, including optional semester long activities (e.g. book club)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7299435" y="1319048"/>
            <a:ext cx="36418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RISE UP @ Illinois Program sign-up!​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Breakers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We'll be splitting people up into breakout rooms. The prompts will be periodically displayed on the screen during this activity.</a:t>
            </a:r>
            <a:endParaRPr sz="2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ree, flower&#10;&#10;Description automatically generated" id="323" name="Google Shape;3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239" y="-3008"/>
            <a:ext cx="6864015" cy="686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7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ree, flower&#10;&#10;Description automatically generated" id="336" name="Google Shape;3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4252" y="-53978"/>
            <a:ext cx="6916151" cy="69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8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9235" y="-4011"/>
            <a:ext cx="6845968" cy="686602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Sign-in using the QR or corresponding link.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617624"/>
            <a:ext cx="3647089" cy="3629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670480" y="5308053"/>
            <a:ext cx="364708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https://bit.ly/34lP9ZX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689769" y="5351177"/>
            <a:ext cx="37048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https://bit.ly/2FFtodm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12" name="Google Shape;112;p2"/>
          <p:cNvPicPr preferRelativeResize="0"/>
          <p:nvPr/>
        </p:nvPicPr>
        <p:blipFill rotWithShape="1">
          <a:blip r:embed="rId6">
            <a:alphaModFix/>
          </a:blip>
          <a:srcRect b="8621" l="8045" r="8046" t="9195"/>
          <a:stretch/>
        </p:blipFill>
        <p:spPr>
          <a:xfrm>
            <a:off x="6611007" y="1610125"/>
            <a:ext cx="3857301" cy="377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6048038" y="5877195"/>
            <a:ext cx="49871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following sign-in if you are not a part of the Grainger College of Engineering and/or do not have access to Grainger Student Portal (GSP)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358" name="Google Shape;3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9235" y="-4011"/>
            <a:ext cx="6855994" cy="686602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369" name="Google Shape;3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43" y="-4011"/>
            <a:ext cx="6886073" cy="686602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80" name="Google Shape;3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43" y="-4011"/>
            <a:ext cx="6876047" cy="686602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 txBox="1"/>
          <p:nvPr>
            <p:ph type="title"/>
          </p:nvPr>
        </p:nvSpPr>
        <p:spPr>
          <a:xfrm>
            <a:off x="3197481" y="2859982"/>
            <a:ext cx="5797040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en-US" sz="9600"/>
              <a:t>Questions?Thank you!</a:t>
            </a:r>
            <a:endParaRPr sz="9600"/>
          </a:p>
        </p:txBody>
      </p:sp>
      <p:sp>
        <p:nvSpPr>
          <p:cNvPr id="389" name="Google Shape;389;p23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If you are able to, turn on your camera! </a:t>
            </a:r>
            <a:endParaRPr b="0" i="0" sz="2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What is RISE UP @ Illinois?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Stands for 'Retention, Inclusion and Support Efforts for Underrepresented Persons at Illinois' 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 collaboration between Graduate Engineers Diversifying Engineering (GEDI) and the National Society of Black Engineers (NSBE) </a:t>
            </a:r>
            <a:endParaRPr sz="259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Centered around building a stronger support system for underrepresented minority (URM) undergraduate and graduate students in the Grainger College of Engineering (GCOE)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This work is funded by the Institute for Inclusion, Diversity, Equity, and Access in the Grainger College of Engineering, University of Illinois (Grant #: GIANT202007)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Throughout the program surveys will be conducted in order to gain a better understanding of the URM student experience at UIUC</a:t>
            </a:r>
            <a:endParaRPr sz="259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Introductions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a suit and tie smiling at the camera&#10;&#10;Description automatically generated" id="148" name="Google Shape;14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193" l="0" r="1685" t="8156"/>
          <a:stretch/>
        </p:blipFill>
        <p:spPr>
          <a:xfrm>
            <a:off x="5166418" y="4123055"/>
            <a:ext cx="1757497" cy="2118280"/>
          </a:xfrm>
          <a:prstGeom prst="rect">
            <a:avLst/>
          </a:prstGeom>
          <a:noFill/>
          <a:ln cap="flat" cmpd="sng" w="571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5"/>
          <p:cNvSpPr txBox="1"/>
          <p:nvPr/>
        </p:nvSpPr>
        <p:spPr>
          <a:xfrm>
            <a:off x="5001527" y="6243344"/>
            <a:ext cx="21914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Teagan Mathur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nsbe.uiuc@gmail.com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a suit and tie&#10;&#10;Description automatically generated"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3886" r="3886" t="10345"/>
          <a:stretch/>
        </p:blipFill>
        <p:spPr>
          <a:xfrm>
            <a:off x="2197895" y="4123981"/>
            <a:ext cx="1874994" cy="2123090"/>
          </a:xfrm>
          <a:prstGeom prst="rect">
            <a:avLst/>
          </a:prstGeom>
          <a:noFill/>
          <a:ln cap="flat" cmpd="sng" w="571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5"/>
          <p:cNvSpPr txBox="1"/>
          <p:nvPr/>
        </p:nvSpPr>
        <p:spPr>
          <a:xfrm>
            <a:off x="1919536" y="6248600"/>
            <a:ext cx="2522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Jaden Gladden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nsbe.uiuc.pres@gmail.com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a hat and smiling at the camera&#10;&#10;Description automatically generated" id="152" name="Google Shape;152;p5"/>
          <p:cNvPicPr preferRelativeResize="0"/>
          <p:nvPr/>
        </p:nvPicPr>
        <p:blipFill rotWithShape="1">
          <a:blip r:embed="rId5">
            <a:alphaModFix/>
          </a:blip>
          <a:srcRect b="-90" l="0" r="-305" t="2269"/>
          <a:stretch/>
        </p:blipFill>
        <p:spPr>
          <a:xfrm>
            <a:off x="7958530" y="4120061"/>
            <a:ext cx="1724356" cy="2124376"/>
          </a:xfrm>
          <a:prstGeom prst="rect">
            <a:avLst/>
          </a:prstGeom>
          <a:noFill/>
          <a:ln cap="flat" cmpd="sng" w="5715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5"/>
          <p:cNvSpPr txBox="1"/>
          <p:nvPr/>
        </p:nvSpPr>
        <p:spPr>
          <a:xfrm>
            <a:off x="7634368" y="6248599"/>
            <a:ext cx="23805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Vongai Tizora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nsbe.uiuc.vp@gmail.com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0259493" y="5386750"/>
            <a:ext cx="1765739" cy="70788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NSBE Leadership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posing for the camera&#10;&#10;Description automatically generated" id="155" name="Google Shape;155;p5"/>
          <p:cNvPicPr preferRelativeResize="0"/>
          <p:nvPr/>
        </p:nvPicPr>
        <p:blipFill rotWithShape="1">
          <a:blip r:embed="rId6">
            <a:alphaModFix/>
          </a:blip>
          <a:srcRect b="0" l="3886" r="3886" t="10345"/>
          <a:stretch/>
        </p:blipFill>
        <p:spPr>
          <a:xfrm>
            <a:off x="3675502" y="1307207"/>
            <a:ext cx="1653873" cy="212309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erson wearing glasses and smiling at the camera&#10;&#10;Description automatically generated" id="156" name="Google Shape;156;p5"/>
          <p:cNvPicPr preferRelativeResize="0"/>
          <p:nvPr/>
        </p:nvPicPr>
        <p:blipFill rotWithShape="1">
          <a:blip r:embed="rId7">
            <a:alphaModFix/>
          </a:blip>
          <a:srcRect b="0" l="3886" r="3886" t="10345"/>
          <a:stretch/>
        </p:blipFill>
        <p:spPr>
          <a:xfrm>
            <a:off x="6541766" y="1291442"/>
            <a:ext cx="1617954" cy="212309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erson wearing glasses and smiling at the camera&#10;&#10;Description automatically generated" id="157" name="Google Shape;157;p5"/>
          <p:cNvPicPr preferRelativeResize="0"/>
          <p:nvPr/>
        </p:nvPicPr>
        <p:blipFill rotWithShape="1">
          <a:blip r:embed="rId8">
            <a:alphaModFix/>
          </a:blip>
          <a:srcRect b="0" l="3886" r="3886" t="10345"/>
          <a:stretch/>
        </p:blipFill>
        <p:spPr>
          <a:xfrm>
            <a:off x="9334518" y="1291441"/>
            <a:ext cx="1739564" cy="212309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5"/>
          <p:cNvSpPr txBox="1"/>
          <p:nvPr/>
        </p:nvSpPr>
        <p:spPr>
          <a:xfrm>
            <a:off x="10259492" y="4472349"/>
            <a:ext cx="1765739" cy="707886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GEDI</a:t>
            </a:r>
            <a:endParaRPr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227370" y="3473868"/>
            <a:ext cx="2522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Jamie V. Clark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jvclark3@illinois.edu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238584" y="3473869"/>
            <a:ext cx="2522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Lonna Edwards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ldedwar2@illinois.edu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6086888" y="3473868"/>
            <a:ext cx="2522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Mickeal Key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mnkey2@illinois.edu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8940446" y="3473868"/>
            <a:ext cx="2522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Sasha Yamada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sashasy2@illinois.edu</a:t>
            </a:r>
            <a:endParaRPr/>
          </a:p>
        </p:txBody>
      </p:sp>
      <p:pic>
        <p:nvPicPr>
          <p:cNvPr descr="A person posing for the camera&#10;&#10;Description automatically generated" id="163" name="Google Shape;16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3926" y="1289382"/>
            <a:ext cx="1610227" cy="214362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Three-pronged approach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8897" y="2345322"/>
            <a:ext cx="2585544" cy="2585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nections"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8503" y="2137213"/>
            <a:ext cx="2585544" cy="2585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" id="177" name="Google Shape;17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4814" y="1983828"/>
            <a:ext cx="2585544" cy="258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1043318" y="4563019"/>
            <a:ext cx="3165743" cy="379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mentorship network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4782938" y="4605926"/>
            <a:ext cx="32214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URM community with administrators 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8705625" y="4606856"/>
            <a:ext cx="26696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 broader U of I 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Three-pronged approach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lant"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814" y="1983828"/>
            <a:ext cx="2585544" cy="258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>
            <a:off x="1043318" y="4563019"/>
            <a:ext cx="3165743" cy="379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mentorship network</a:t>
            </a:r>
            <a:endParaRPr/>
          </a:p>
        </p:txBody>
      </p:sp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4353910" y="1825625"/>
            <a:ext cx="70051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Launching a mentorship program focused on pairing upperclassmen undergraduates with graduate students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Topics of interest include: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Research guidance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Goal setting/career planning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Problem solving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Social activities &amp; networking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Academic success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Program will also connect students to faculty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Three-pronged approach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043318" y="4563019"/>
            <a:ext cx="31657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URM community with administrators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4782938" y="4605926"/>
            <a:ext cx="3221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nections"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544" y="1984813"/>
            <a:ext cx="2585544" cy="258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>
            <p:ph idx="1" type="body"/>
          </p:nvPr>
        </p:nvSpPr>
        <p:spPr>
          <a:xfrm>
            <a:off x="4353910" y="1825625"/>
            <a:ext cx="70051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Developing and maintaining relationships</a:t>
            </a:r>
            <a:r>
              <a:rPr lang="en-US" sz="2590"/>
              <a:t> with U of I administrators willing to direct the concerns of URM students to the appropriate administrators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Purposeful surveys</a:t>
            </a:r>
            <a:r>
              <a:rPr lang="en-US" sz="2590"/>
              <a:t> will be sent out to NSBE &amp; GEDI membership to inquire on student experiences on campus and within the RISE UP @ Illinois Project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At the end of the year, leadership will meet, discuss specific concerns regarding campus climate for URM students, and compile </a:t>
            </a:r>
            <a:r>
              <a:rPr b="1" lang="en-US" sz="2590"/>
              <a:t>a written report to</a:t>
            </a:r>
            <a:r>
              <a:rPr lang="en-US" sz="2590"/>
              <a:t> </a:t>
            </a:r>
            <a:r>
              <a:rPr b="1" lang="en-US" sz="2590"/>
              <a:t>initiate change</a:t>
            </a:r>
            <a:r>
              <a:rPr lang="en-US" sz="2590"/>
              <a:t> 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Three-pronged approach</a:t>
            </a:r>
            <a:endParaRPr/>
          </a:p>
        </p:txBody>
      </p:sp>
      <p:sp>
        <p:nvSpPr>
          <p:cNvPr id="215" name="Google Shape;215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1043318" y="4563019"/>
            <a:ext cx="31657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 broader U of I community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8705625" y="4606856"/>
            <a:ext cx="2669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849" y="2387363"/>
            <a:ext cx="2585544" cy="258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4353910" y="1825625"/>
            <a:ext cx="70051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Hosting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My Voice, My Story</a:t>
            </a:r>
            <a:r>
              <a:rPr lang="en-US"/>
              <a:t> workshops for graduate students and faculty within the GCOE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workshop, developed by Cornell University, focuses on teaching participants how to listen and develop an awareness and understanding of exclusion and inclusion in the learning and research environment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</a:t>
            </a:r>
            <a:r>
              <a:rPr b="1" lang="en-US"/>
              <a:t>faculty workshop</a:t>
            </a:r>
            <a:r>
              <a:rPr lang="en-US"/>
              <a:t> scheduled for </a:t>
            </a:r>
            <a:r>
              <a:rPr b="1" lang="en-US"/>
              <a:t>January 14, 2021</a:t>
            </a:r>
            <a:r>
              <a:rPr lang="en-US"/>
              <a:t>. The date for graduate student workshop is still to be determined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2020-08-21T00:48:09Z</dcterms:created>
  <dc:creator>Vongai Tizora</dc:creator>
</cp:coreProperties>
</file>