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Lato-bold.fntdata"/><Relationship Id="rId14" Type="http://schemas.openxmlformats.org/officeDocument/2006/relationships/slide" Target="slides/slide9.xml"/><Relationship Id="rId36" Type="http://schemas.openxmlformats.org/officeDocument/2006/relationships/font" Target="fonts/Lato-regular.fntdata"/><Relationship Id="rId17" Type="http://schemas.openxmlformats.org/officeDocument/2006/relationships/slide" Target="slides/slide12.xml"/><Relationship Id="rId39" Type="http://schemas.openxmlformats.org/officeDocument/2006/relationships/font" Target="fonts/Lato-boldItalic.fntdata"/><Relationship Id="rId16" Type="http://schemas.openxmlformats.org/officeDocument/2006/relationships/slide" Target="slides/slide11.xml"/><Relationship Id="rId38" Type="http://schemas.openxmlformats.org/officeDocument/2006/relationships/font" Target="fonts/La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suny.edu/2013/10/5-study-tips/" TargetMode="External"/><Relationship Id="rId3" Type="http://schemas.openxmlformats.org/officeDocument/2006/relationships/hyperlink" Target="http://www.psychologicalscience.org/index.php/publications/journals/pspi/learning-techniques.html"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98a571d7df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98a571d7df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8a571d7df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8a571d7df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8a571d7df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8a571d7df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8a571d7df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98a571d7df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8a571d7df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8a571d7df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8a571d7df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98a571d7df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98a571d7df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98a571d7df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98a571d7df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98a571d7df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98a571d7df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98a571d7df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98a571d7df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98a571d7df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cccd2ca0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cccd2ca0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98a571d7df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98a571d7df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6c2d9c2a07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6c2d9c2a07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6c2d9c2a0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6c2d9c2a0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Limit distractions (and unplug from things like social media, games, etc.), plan ahead (find out where your finals are located and where they will be taking place)</a:t>
            </a:r>
            <a:endParaRPr sz="1200"/>
          </a:p>
          <a:p>
            <a:pPr indent="-304800" lvl="0" marL="457200" rtl="0" algn="l">
              <a:lnSpc>
                <a:spcPct val="115000"/>
              </a:lnSpc>
              <a:spcBef>
                <a:spcPts val="1400"/>
              </a:spcBef>
              <a:spcAft>
                <a:spcPts val="0"/>
              </a:spcAft>
              <a:buClr>
                <a:schemeClr val="dk1"/>
              </a:buClr>
              <a:buSzPts val="1200"/>
              <a:buChar char="❖"/>
            </a:pPr>
            <a:r>
              <a:rPr lang="en" sz="1200">
                <a:solidFill>
                  <a:schemeClr val="dk1"/>
                </a:solidFill>
                <a:highlight>
                  <a:srgbClr val="FFFFFF"/>
                </a:highlight>
              </a:rPr>
              <a:t>Manage your anxiety. </a:t>
            </a:r>
            <a:endParaRPr sz="1200">
              <a:solidFill>
                <a:schemeClr val="dk1"/>
              </a:solidFill>
              <a:highlight>
                <a:srgbClr val="FFFFFF"/>
              </a:highlight>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By listening to calming music, stretching or breathing deeply, you can avoid stress and release negative thoughts.</a:t>
            </a:r>
            <a:endParaRPr sz="1200">
              <a:solidFill>
                <a:schemeClr val="dk1"/>
              </a:solidFill>
              <a:highlight>
                <a:srgbClr val="FFFFFF"/>
              </a:highlight>
            </a:endParaRPr>
          </a:p>
          <a:p>
            <a:pPr indent="-304800" lvl="0" marL="457200" rtl="0" algn="l">
              <a:lnSpc>
                <a:spcPct val="170000"/>
              </a:lnSpc>
              <a:spcBef>
                <a:spcPts val="0"/>
              </a:spcBef>
              <a:spcAft>
                <a:spcPts val="0"/>
              </a:spcAft>
              <a:buClr>
                <a:schemeClr val="dk1"/>
              </a:buClr>
              <a:buSzPts val="1200"/>
              <a:buChar char="❖"/>
            </a:pPr>
            <a:r>
              <a:rPr lang="en" sz="1200">
                <a:solidFill>
                  <a:schemeClr val="dk1"/>
                </a:solidFill>
                <a:highlight>
                  <a:srgbClr val="FFFFFF"/>
                </a:highlight>
              </a:rPr>
              <a:t>MINIMIZE distractions: Research shows that while many teens prefer to study while listening to music, texting friends, or watching television, they are less likely to retain information that way. If you must listen to music, stick to instrumental music and consider downloading </a:t>
            </a:r>
            <a:r>
              <a:rPr lang="en" sz="1200">
                <a:solidFill>
                  <a:schemeClr val="dk1"/>
                </a:solidFill>
                <a:highlight>
                  <a:srgbClr val="FFFFFF"/>
                </a:highlight>
                <a:uFill>
                  <a:noFill/>
                </a:uFill>
                <a:hlinkClick r:id="rId2">
                  <a:extLst>
                    <a:ext uri="{A12FA001-AC4F-418D-AE19-62706E023703}">
                      <ahyp:hlinkClr val="tx"/>
                    </a:ext>
                  </a:extLst>
                </a:hlinkClick>
              </a:rPr>
              <a:t>these study tools</a:t>
            </a:r>
            <a:r>
              <a:rPr lang="en" sz="1200">
                <a:solidFill>
                  <a:schemeClr val="dk1"/>
                </a:solidFill>
                <a:highlight>
                  <a:srgbClr val="FFFFFF"/>
                </a:highlight>
              </a:rPr>
              <a:t> to keep you focused</a:t>
            </a:r>
            <a:endParaRPr sz="1200">
              <a:solidFill>
                <a:schemeClr val="dk1"/>
              </a:solidFill>
              <a:highlight>
                <a:srgbClr val="FFFFFF"/>
              </a:highlight>
            </a:endParaRPr>
          </a:p>
          <a:p>
            <a:pPr indent="-304800" lvl="0" marL="457200" rtl="0" algn="l">
              <a:lnSpc>
                <a:spcPct val="170000"/>
              </a:lnSpc>
              <a:spcBef>
                <a:spcPts val="0"/>
              </a:spcBef>
              <a:spcAft>
                <a:spcPts val="0"/>
              </a:spcAft>
              <a:buClr>
                <a:schemeClr val="dk1"/>
              </a:buClr>
              <a:buSzPts val="1200"/>
              <a:buChar char="❖"/>
            </a:pPr>
            <a:r>
              <a:rPr lang="en" sz="1200">
                <a:solidFill>
                  <a:schemeClr val="dk1"/>
                </a:solidFill>
                <a:highlight>
                  <a:srgbClr val="FFFFFF"/>
                </a:highlight>
              </a:rPr>
              <a:t> MAXIMIZE practice-testing: You may have thought highlighting, re-reading and summation would be effective ways to study. Think again!  A 2013 study, </a:t>
            </a:r>
            <a:r>
              <a:rPr i="1" lang="en" sz="1200">
                <a:solidFill>
                  <a:schemeClr val="dk1"/>
                </a:solidFill>
                <a:highlight>
                  <a:srgbClr val="FFFFFF"/>
                </a:highlight>
                <a:uFill>
                  <a:noFill/>
                </a:uFill>
                <a:hlinkClick r:id="rId3">
                  <a:extLst>
                    <a:ext uri="{A12FA001-AC4F-418D-AE19-62706E023703}">
                      <ahyp:hlinkClr val="tx"/>
                    </a:ext>
                  </a:extLst>
                </a:hlinkClick>
              </a:rPr>
              <a:t>Improving Students’ Learning With Effective Learning Techniques</a:t>
            </a:r>
            <a:r>
              <a:rPr lang="en" sz="1200">
                <a:solidFill>
                  <a:schemeClr val="dk1"/>
                </a:solidFill>
                <a:highlight>
                  <a:srgbClr val="FFFFFF"/>
                </a:highlight>
              </a:rPr>
              <a:t>, found that these techniques do not consistently boost students’ performance. Practice testing through the use of flashcards, or taking practice exams was observed to be a highly effective studying technique.</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Eat foods that are digested slowly: whole grains, fresh vegetables, and lean proteins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However, the quick calories of processed carbohydrates will ultimately leave you exhausted.</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Some exams will be more difficult than others, some you may find easier to study for. Some may be worth more of your grade than others. Make sure to evaluate all of your exams to consider and determine all of the involved factors so you can study accordingly</a:t>
            </a:r>
            <a:endParaRPr sz="1200">
              <a:solidFill>
                <a:schemeClr val="dk1"/>
              </a:solidFill>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98a571d7df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98a571d7df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6c2d9c2a0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6c2d9c2a0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rgbClr val="FFFFFF"/>
                </a:highlight>
              </a:rPr>
              <a:t>The office entrance is in the back of the building (just behind Merry Ann's Diner) and can be accessed from Oregon Street across from the Krannert Center for the Performing Arts.</a:t>
            </a: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6c2d9c2a07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6c2d9c2a07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11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98a571d7df_0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98a571d7df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cc0831798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cc083179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98a571d7df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98a571d7df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98aeda2b1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98aeda2b1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cc0831798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cc0831798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98a571d7df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98a571d7df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cbaf6637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cbaf6637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8a571d7d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8a571d7d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6c2d9c2a07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c2d9c2a07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8a571d7df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8a571d7df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8a571d7df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8a571d7df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8a571d7df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8a571d7df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hyperlink" Target="https://forms.gle/cA6bazGoaKA7RtK9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hyperlink" Target="https://www.usatoday.com/story/college/2014/12/08/25-crucial-study-tips-for-finals-week/37398951/" TargetMode="External"/><Relationship Id="rId7" Type="http://schemas.openxmlformats.org/officeDocument/2006/relationships/hyperlink" Target="https://blog.suny.edu/2013/12/scientifically-the-best-ways-to-prepare-for-final-exams/" TargetMode="External"/><Relationship Id="rId8" Type="http://schemas.openxmlformats.org/officeDocument/2006/relationships/hyperlink" Target="https://www.fastweb.com/student-life/articles/the-20-study-tips-for-final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6.png"/><Relationship Id="rId5" Type="http://schemas.openxmlformats.org/officeDocument/2006/relationships/hyperlink" Target="https://discord.gg/eGxgyR6" TargetMode="External"/><Relationship Id="rId6" Type="http://schemas.openxmlformats.org/officeDocument/2006/relationships/hyperlink" Target="https://rb.gy/z7l2ep" TargetMode="External"/><Relationship Id="rId7" Type="http://schemas.openxmlformats.org/officeDocument/2006/relationships/image" Target="../media/image9.png"/><Relationship Id="rId8"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hyperlink" Target="https://omsa.illinois.edu/" TargetMode="External"/><Relationship Id="rId5"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hyperlink" Target="https://care.engineering.illinois.edu/" TargetMode="External"/><Relationship Id="rId5"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hyperlink" Target="https://forms.gle/cA6bazGoaKA7RtK9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785925" y="2044850"/>
            <a:ext cx="5146200" cy="136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3700">
                <a:latin typeface="Lato"/>
                <a:ea typeface="Lato"/>
                <a:cs typeface="Lato"/>
                <a:sym typeface="Lato"/>
              </a:rPr>
              <a:t>Preparing for </a:t>
            </a:r>
            <a:endParaRPr b="1" sz="3700">
              <a:latin typeface="Lato"/>
              <a:ea typeface="Lato"/>
              <a:cs typeface="Lato"/>
              <a:sym typeface="Lato"/>
            </a:endParaRPr>
          </a:p>
          <a:p>
            <a:pPr indent="0" lvl="0" marL="0" rtl="0" algn="r">
              <a:spcBef>
                <a:spcPts val="0"/>
              </a:spcBef>
              <a:spcAft>
                <a:spcPts val="0"/>
              </a:spcAft>
              <a:buNone/>
            </a:pPr>
            <a:r>
              <a:rPr b="1" lang="en" sz="3700">
                <a:latin typeface="Lato"/>
                <a:ea typeface="Lato"/>
                <a:cs typeface="Lato"/>
                <a:sym typeface="Lato"/>
              </a:rPr>
              <a:t>Midterms w/ CARE</a:t>
            </a:r>
            <a:endParaRPr b="1" sz="3700">
              <a:latin typeface="Lato"/>
              <a:ea typeface="Lato"/>
              <a:cs typeface="Lato"/>
              <a:sym typeface="Lato"/>
            </a:endParaRPr>
          </a:p>
        </p:txBody>
      </p:sp>
      <p:sp>
        <p:nvSpPr>
          <p:cNvPr id="55" name="Google Shape;55;p13"/>
          <p:cNvSpPr txBox="1"/>
          <p:nvPr/>
        </p:nvSpPr>
        <p:spPr>
          <a:xfrm>
            <a:off x="4315425" y="3362100"/>
            <a:ext cx="4616700" cy="840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000">
                <a:latin typeface="Lato"/>
                <a:ea typeface="Lato"/>
                <a:cs typeface="Lato"/>
                <a:sym typeface="Lato"/>
              </a:rPr>
              <a:t>09-16-20</a:t>
            </a:r>
            <a:endParaRPr sz="3000">
              <a:latin typeface="Lato"/>
              <a:ea typeface="Lato"/>
              <a:cs typeface="Lato"/>
              <a:sym typeface="Lato"/>
            </a:endParaRPr>
          </a:p>
        </p:txBody>
      </p:sp>
      <p:sp>
        <p:nvSpPr>
          <p:cNvPr id="56" name="Google Shape;56;p13"/>
          <p:cNvSpPr/>
          <p:nvPr/>
        </p:nvSpPr>
        <p:spPr>
          <a:xfrm>
            <a:off x="1" y="4394700"/>
            <a:ext cx="1353000" cy="748800"/>
          </a:xfrm>
          <a:prstGeom prst="triangle">
            <a:avLst>
              <a:gd fmla="val 50000" name="adj"/>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1353001" y="3645900"/>
            <a:ext cx="1353000" cy="748800"/>
          </a:xfrm>
          <a:prstGeom prst="triangle">
            <a:avLst>
              <a:gd fmla="val 50000" name="adj"/>
            </a:avLst>
          </a:prstGeom>
          <a:solidFill>
            <a:srgbClr val="CC4125"/>
          </a:solidFill>
          <a:ln cap="flat" cmpd="sng" w="9525">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2706001" y="3645900"/>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1" y="3645900"/>
            <a:ext cx="1353000" cy="748800"/>
          </a:xfrm>
          <a:prstGeom prst="triangle">
            <a:avLst>
              <a:gd fmla="val 50000" name="adj"/>
            </a:avLst>
          </a:prstGeom>
          <a:solidFill>
            <a:srgbClr val="CC4125"/>
          </a:solidFill>
          <a:ln cap="flat" cmpd="sng" w="9525">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rot="10800000">
            <a:off x="693701" y="4394700"/>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1353001" y="4394700"/>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rot="10800000">
            <a:off x="2046701" y="4394700"/>
            <a:ext cx="1353000" cy="748800"/>
          </a:xfrm>
          <a:prstGeom prst="triangle">
            <a:avLst>
              <a:gd fmla="val 50000" name="adj"/>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rot="10800000">
            <a:off x="693701" y="-126475"/>
            <a:ext cx="1353000" cy="748800"/>
          </a:xfrm>
          <a:prstGeom prst="triangle">
            <a:avLst>
              <a:gd fmla="val 50000" name="adj"/>
            </a:avLst>
          </a:prstGeom>
          <a:solidFill>
            <a:srgbClr val="B6D7A8"/>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rot="10800000">
            <a:off x="693701" y="3645900"/>
            <a:ext cx="1353000" cy="748800"/>
          </a:xfrm>
          <a:prstGeom prst="triangle">
            <a:avLst>
              <a:gd fmla="val 50000" name="adj"/>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rot="10800000">
            <a:off x="2046701" y="3645900"/>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2706001" y="2136938"/>
            <a:ext cx="1353000" cy="748800"/>
          </a:xfrm>
          <a:prstGeom prst="triangle">
            <a:avLst>
              <a:gd fmla="val 500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1353001" y="1388150"/>
            <a:ext cx="1353000" cy="748800"/>
          </a:xfrm>
          <a:prstGeom prst="triangle">
            <a:avLst>
              <a:gd fmla="val 50000"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1" y="1382475"/>
            <a:ext cx="1353000" cy="748800"/>
          </a:xfrm>
          <a:prstGeom prst="triangle">
            <a:avLst>
              <a:gd fmla="val 50000" name="adj"/>
            </a:avLst>
          </a:pr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1353001" y="2136950"/>
            <a:ext cx="1353000" cy="748800"/>
          </a:xfrm>
          <a:prstGeom prst="triangle">
            <a:avLst>
              <a:gd fmla="val 50000"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1" y="2136950"/>
            <a:ext cx="1353000" cy="748800"/>
          </a:xfrm>
          <a:prstGeom prst="triangle">
            <a:avLst>
              <a:gd fmla="val 500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1353001" y="2891425"/>
            <a:ext cx="1353000" cy="748800"/>
          </a:xfrm>
          <a:prstGeom prst="triangle">
            <a:avLst>
              <a:gd fmla="val 50000" name="adj"/>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1" y="2891425"/>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rot="10800000">
            <a:off x="2046701" y="628000"/>
            <a:ext cx="1353000" cy="748800"/>
          </a:xfrm>
          <a:prstGeom prst="triangle">
            <a:avLst>
              <a:gd fmla="val 500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rot="10800000">
            <a:off x="693701" y="628000"/>
            <a:ext cx="1353000" cy="748800"/>
          </a:xfrm>
          <a:prstGeom prst="triangle">
            <a:avLst>
              <a:gd fmla="val 50000" name="adj"/>
            </a:avLst>
          </a:prstGeom>
          <a:solidFill>
            <a:srgbClr val="6AA84F"/>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rot="10800000">
            <a:off x="2046701" y="1388150"/>
            <a:ext cx="1353000" cy="748800"/>
          </a:xfrm>
          <a:prstGeom prst="triangle">
            <a:avLst>
              <a:gd fmla="val 50000" name="adj"/>
            </a:avLst>
          </a:pr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rot="10800000">
            <a:off x="693701" y="1388150"/>
            <a:ext cx="1353000" cy="748800"/>
          </a:xfrm>
          <a:prstGeom prst="triangle">
            <a:avLst>
              <a:gd fmla="val 50000"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rot="10800000">
            <a:off x="2046701" y="2136950"/>
            <a:ext cx="1353000" cy="748800"/>
          </a:xfrm>
          <a:prstGeom prst="triangle">
            <a:avLst>
              <a:gd fmla="val 50000"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rot="10800000">
            <a:off x="693701" y="2136950"/>
            <a:ext cx="1353000" cy="748800"/>
          </a:xfrm>
          <a:prstGeom prst="triangle">
            <a:avLst>
              <a:gd fmla="val 500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rot="10800000">
            <a:off x="2046701" y="2891425"/>
            <a:ext cx="1353000" cy="748800"/>
          </a:xfrm>
          <a:prstGeom prst="triangle">
            <a:avLst>
              <a:gd fmla="val 50000" name="adj"/>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rot="10800000">
            <a:off x="693701" y="2891425"/>
            <a:ext cx="1353000" cy="748800"/>
          </a:xfrm>
          <a:prstGeom prst="triangle">
            <a:avLst>
              <a:gd fmla="val 50000" name="adj"/>
            </a:avLst>
          </a:prstGeom>
          <a:solidFill>
            <a:srgbClr val="CC4125"/>
          </a:solidFill>
          <a:ln cap="flat" cmpd="sng" w="9525">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1" y="628000"/>
            <a:ext cx="1353000" cy="748800"/>
          </a:xfrm>
          <a:prstGeom prst="triangle">
            <a:avLst>
              <a:gd fmla="val 500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1353001" y="628000"/>
            <a:ext cx="1353000" cy="748800"/>
          </a:xfrm>
          <a:prstGeom prst="triangle">
            <a:avLst>
              <a:gd fmla="val 500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1353001" y="-126487"/>
            <a:ext cx="1353000" cy="748800"/>
          </a:xfrm>
          <a:prstGeom prst="triangle">
            <a:avLst>
              <a:gd fmla="val 50000" name="adj"/>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2706001" y="628000"/>
            <a:ext cx="1353000" cy="748800"/>
          </a:xfrm>
          <a:prstGeom prst="triangle">
            <a:avLst>
              <a:gd fmla="val 50000" name="adj"/>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1" y="-132150"/>
            <a:ext cx="1353000" cy="748800"/>
          </a:xfrm>
          <a:prstGeom prst="triangle">
            <a:avLst>
              <a:gd fmla="val 50000" name="adj"/>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rot="10800000">
            <a:off x="2046701" y="-112300"/>
            <a:ext cx="1353000" cy="748800"/>
          </a:xfrm>
          <a:prstGeom prst="triangle">
            <a:avLst>
              <a:gd fmla="val 50000" name="adj"/>
            </a:avLst>
          </a:prstGeom>
          <a:solidFill>
            <a:srgbClr val="B6D7A8"/>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2706100" y="0"/>
            <a:ext cx="13530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100" y="0"/>
            <a:ext cx="6594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0" name="Google Shape;90;p13"/>
          <p:cNvPicPr preferRelativeResize="0"/>
          <p:nvPr/>
        </p:nvPicPr>
        <p:blipFill>
          <a:blip r:embed="rId3">
            <a:alphaModFix/>
          </a:blip>
          <a:stretch>
            <a:fillRect/>
          </a:stretch>
        </p:blipFill>
        <p:spPr>
          <a:xfrm>
            <a:off x="8157299" y="376788"/>
            <a:ext cx="675001" cy="7091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0" name="Google Shape;180;p22"/>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181" name="Google Shape;181;p22"/>
          <p:cNvSpPr/>
          <p:nvPr/>
        </p:nvSpPr>
        <p:spPr>
          <a:xfrm>
            <a:off x="122850" y="1241900"/>
            <a:ext cx="2709600" cy="1630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Lato"/>
                <a:ea typeface="Lato"/>
                <a:cs typeface="Lato"/>
                <a:sym typeface="Lato"/>
              </a:rPr>
              <a:t>Brush up on material briefly</a:t>
            </a:r>
            <a:endParaRPr b="1" sz="1600">
              <a:solidFill>
                <a:srgbClr val="FFFFFF"/>
              </a:solidFill>
              <a:latin typeface="Lato"/>
              <a:ea typeface="Lato"/>
              <a:cs typeface="Lato"/>
              <a:sym typeface="Lato"/>
            </a:endParaRPr>
          </a:p>
        </p:txBody>
      </p:sp>
      <p:sp>
        <p:nvSpPr>
          <p:cNvPr id="182" name="Google Shape;182;p22"/>
          <p:cNvSpPr txBox="1"/>
          <p:nvPr/>
        </p:nvSpPr>
        <p:spPr>
          <a:xfrm>
            <a:off x="1374375" y="3478875"/>
            <a:ext cx="6400800" cy="132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ato"/>
                <a:ea typeface="Lato"/>
                <a:cs typeface="Lato"/>
                <a:sym typeface="Lato"/>
              </a:rPr>
              <a:t>Doing a quick review of your already </a:t>
            </a:r>
            <a:r>
              <a:rPr lang="en" sz="2200">
                <a:latin typeface="Lato"/>
                <a:ea typeface="Lato"/>
                <a:cs typeface="Lato"/>
                <a:sym typeface="Lato"/>
              </a:rPr>
              <a:t>reviewed</a:t>
            </a:r>
            <a:r>
              <a:rPr lang="en" sz="2200">
                <a:latin typeface="Lato"/>
                <a:ea typeface="Lato"/>
                <a:cs typeface="Lato"/>
                <a:sym typeface="Lato"/>
              </a:rPr>
              <a:t> notes will help</a:t>
            </a:r>
            <a:r>
              <a:rPr lang="en" sz="2200">
                <a:latin typeface="Lato"/>
                <a:ea typeface="Lato"/>
                <a:cs typeface="Lato"/>
                <a:sym typeface="Lato"/>
              </a:rPr>
              <a:t> you remember the most important concepts </a:t>
            </a:r>
            <a:r>
              <a:rPr lang="en" sz="2200">
                <a:latin typeface="Lato"/>
                <a:ea typeface="Lato"/>
                <a:cs typeface="Lato"/>
                <a:sym typeface="Lato"/>
              </a:rPr>
              <a:t>for the test.</a:t>
            </a:r>
            <a:r>
              <a:rPr lang="en" sz="1700">
                <a:latin typeface="Lato"/>
                <a:ea typeface="Lato"/>
                <a:cs typeface="Lato"/>
                <a:sym typeface="Lato"/>
              </a:rPr>
              <a:t> </a:t>
            </a:r>
            <a:endParaRPr sz="1700">
              <a:latin typeface="Lato"/>
              <a:ea typeface="Lato"/>
              <a:cs typeface="Lato"/>
              <a:sym typeface="Lato"/>
            </a:endParaRPr>
          </a:p>
        </p:txBody>
      </p:sp>
      <p:sp>
        <p:nvSpPr>
          <p:cNvPr id="183" name="Google Shape;183;p22"/>
          <p:cNvSpPr txBox="1"/>
          <p:nvPr/>
        </p:nvSpPr>
        <p:spPr>
          <a:xfrm>
            <a:off x="0" y="4914900"/>
            <a:ext cx="5146200" cy="2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Source: https://www.chegg.com/play/student-life/5-things-to-do-the-night-before-a-midterm/</a:t>
            </a:r>
            <a:endParaRPr sz="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9" name="Google Shape;189;p23"/>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190" name="Google Shape;190;p23"/>
          <p:cNvSpPr/>
          <p:nvPr/>
        </p:nvSpPr>
        <p:spPr>
          <a:xfrm>
            <a:off x="122850" y="1241900"/>
            <a:ext cx="2709600" cy="1630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Lato"/>
                <a:ea typeface="Lato"/>
                <a:cs typeface="Lato"/>
                <a:sym typeface="Lato"/>
              </a:rPr>
              <a:t>Brush up on material briefly</a:t>
            </a:r>
            <a:endParaRPr b="1" sz="1600">
              <a:solidFill>
                <a:srgbClr val="FFFFFF"/>
              </a:solidFill>
              <a:latin typeface="Lato"/>
              <a:ea typeface="Lato"/>
              <a:cs typeface="Lato"/>
              <a:sym typeface="Lato"/>
            </a:endParaRPr>
          </a:p>
        </p:txBody>
      </p:sp>
      <p:sp>
        <p:nvSpPr>
          <p:cNvPr id="191" name="Google Shape;191;p23"/>
          <p:cNvSpPr/>
          <p:nvPr/>
        </p:nvSpPr>
        <p:spPr>
          <a:xfrm>
            <a:off x="3217200" y="1241900"/>
            <a:ext cx="2709600" cy="1630800"/>
          </a:xfrm>
          <a:prstGeom prst="rect">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Lato"/>
                <a:ea typeface="Lato"/>
                <a:cs typeface="Lato"/>
                <a:sym typeface="Lato"/>
              </a:rPr>
              <a:t>SLEEP!</a:t>
            </a:r>
            <a:endParaRPr/>
          </a:p>
        </p:txBody>
      </p:sp>
      <p:sp>
        <p:nvSpPr>
          <p:cNvPr id="192" name="Google Shape;192;p23"/>
          <p:cNvSpPr txBox="1"/>
          <p:nvPr/>
        </p:nvSpPr>
        <p:spPr>
          <a:xfrm>
            <a:off x="1371600" y="3395750"/>
            <a:ext cx="6400800" cy="12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ato"/>
                <a:ea typeface="Lato"/>
                <a:cs typeface="Lato"/>
                <a:sym typeface="Lato"/>
              </a:rPr>
              <a:t>Don’t take a midterm sleepy! It will impair your focus and short-term memory.</a:t>
            </a:r>
            <a:r>
              <a:rPr lang="en" sz="2200">
                <a:latin typeface="Lato"/>
                <a:ea typeface="Lato"/>
                <a:cs typeface="Lato"/>
                <a:sym typeface="Lato"/>
              </a:rPr>
              <a:t> You don’t want to make a simple, but costly mistake due to fatigue.</a:t>
            </a:r>
            <a:endParaRPr sz="1700">
              <a:latin typeface="Lato"/>
              <a:ea typeface="Lato"/>
              <a:cs typeface="Lato"/>
              <a:sym typeface="Lato"/>
            </a:endParaRPr>
          </a:p>
        </p:txBody>
      </p:sp>
      <p:sp>
        <p:nvSpPr>
          <p:cNvPr id="193" name="Google Shape;193;p23"/>
          <p:cNvSpPr txBox="1"/>
          <p:nvPr/>
        </p:nvSpPr>
        <p:spPr>
          <a:xfrm>
            <a:off x="0" y="4914900"/>
            <a:ext cx="5146200" cy="2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Source:https://blog.tesu.edu/7-mistakes-the-night-before-a-big-test-you-will-never-make-again</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9" name="Google Shape;199;p24"/>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200" name="Google Shape;200;p24"/>
          <p:cNvSpPr/>
          <p:nvPr/>
        </p:nvSpPr>
        <p:spPr>
          <a:xfrm>
            <a:off x="122850" y="1241900"/>
            <a:ext cx="2709600" cy="1630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Lato"/>
                <a:ea typeface="Lato"/>
                <a:cs typeface="Lato"/>
                <a:sym typeface="Lato"/>
              </a:rPr>
              <a:t>Brush up on material briefly</a:t>
            </a:r>
            <a:endParaRPr b="1" sz="1600">
              <a:solidFill>
                <a:srgbClr val="FFFFFF"/>
              </a:solidFill>
              <a:latin typeface="Lato"/>
              <a:ea typeface="Lato"/>
              <a:cs typeface="Lato"/>
              <a:sym typeface="Lato"/>
            </a:endParaRPr>
          </a:p>
        </p:txBody>
      </p:sp>
      <p:sp>
        <p:nvSpPr>
          <p:cNvPr id="201" name="Google Shape;201;p24"/>
          <p:cNvSpPr/>
          <p:nvPr/>
        </p:nvSpPr>
        <p:spPr>
          <a:xfrm>
            <a:off x="3217200" y="1241900"/>
            <a:ext cx="2709600" cy="1630800"/>
          </a:xfrm>
          <a:prstGeom prst="rect">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Lato"/>
                <a:ea typeface="Lato"/>
                <a:cs typeface="Lato"/>
                <a:sym typeface="Lato"/>
              </a:rPr>
              <a:t>SLEEP!</a:t>
            </a:r>
            <a:endParaRPr/>
          </a:p>
        </p:txBody>
      </p:sp>
      <p:sp>
        <p:nvSpPr>
          <p:cNvPr id="202" name="Google Shape;202;p24"/>
          <p:cNvSpPr txBox="1"/>
          <p:nvPr/>
        </p:nvSpPr>
        <p:spPr>
          <a:xfrm>
            <a:off x="1371600" y="3395750"/>
            <a:ext cx="6400800" cy="12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ato"/>
                <a:ea typeface="Lato"/>
                <a:cs typeface="Lato"/>
                <a:sym typeface="Lato"/>
              </a:rPr>
              <a:t>You studied, had a good night’s sleep, and are ready to ace this midterm! Don’t let nerves make you lose focus on what you have worked towards.</a:t>
            </a:r>
            <a:endParaRPr sz="1700">
              <a:latin typeface="Lato"/>
              <a:ea typeface="Lato"/>
              <a:cs typeface="Lato"/>
              <a:sym typeface="Lato"/>
            </a:endParaRPr>
          </a:p>
        </p:txBody>
      </p:sp>
      <p:sp>
        <p:nvSpPr>
          <p:cNvPr id="203" name="Google Shape;203;p24"/>
          <p:cNvSpPr/>
          <p:nvPr/>
        </p:nvSpPr>
        <p:spPr>
          <a:xfrm>
            <a:off x="6311550" y="1241900"/>
            <a:ext cx="2709600" cy="1630800"/>
          </a:xfrm>
          <a:prstGeom prst="rect">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Lato"/>
                <a:ea typeface="Lato"/>
                <a:cs typeface="Lato"/>
                <a:sym typeface="Lato"/>
              </a:rPr>
              <a:t>Be Confident</a:t>
            </a:r>
            <a:endParaRPr/>
          </a:p>
        </p:txBody>
      </p:sp>
      <p:sp>
        <p:nvSpPr>
          <p:cNvPr id="204" name="Google Shape;204;p24"/>
          <p:cNvSpPr txBox="1"/>
          <p:nvPr/>
        </p:nvSpPr>
        <p:spPr>
          <a:xfrm>
            <a:off x="0" y="4914900"/>
            <a:ext cx="5146200" cy="2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Source: https://www.chegg.com/play/student-life/5-things-to-do-the-night-before-a-midterm/</a:t>
            </a:r>
            <a:endParaRPr sz="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txBox="1"/>
          <p:nvPr>
            <p:ph type="title"/>
          </p:nvPr>
        </p:nvSpPr>
        <p:spPr>
          <a:xfrm>
            <a:off x="715100" y="928350"/>
            <a:ext cx="3600300" cy="3286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rgbClr val="FFFFFF"/>
                </a:solidFill>
                <a:latin typeface="Lato"/>
                <a:ea typeface="Lato"/>
                <a:cs typeface="Lato"/>
                <a:sym typeface="Lato"/>
              </a:rPr>
              <a:t>During</a:t>
            </a:r>
            <a:r>
              <a:rPr b="1" lang="en" sz="3500">
                <a:solidFill>
                  <a:srgbClr val="FFFFFF"/>
                </a:solidFill>
                <a:latin typeface="Lato"/>
                <a:ea typeface="Lato"/>
                <a:cs typeface="Lato"/>
                <a:sym typeface="Lato"/>
              </a:rPr>
              <a:t> the Midterm...</a:t>
            </a:r>
            <a:endParaRPr b="1" sz="3500">
              <a:solidFill>
                <a:srgbClr val="FFFFFF"/>
              </a:solidFill>
              <a:latin typeface="Lato"/>
              <a:ea typeface="Lato"/>
              <a:cs typeface="Lato"/>
              <a:sym typeface="Lato"/>
            </a:endParaRPr>
          </a:p>
        </p:txBody>
      </p:sp>
      <p:sp>
        <p:nvSpPr>
          <p:cNvPr id="210" name="Google Shape;210;p25"/>
          <p:cNvSpPr/>
          <p:nvPr/>
        </p:nvSpPr>
        <p:spPr>
          <a:xfrm flipH="1">
            <a:off x="5543700" y="2345950"/>
            <a:ext cx="3600300" cy="2797500"/>
          </a:xfrm>
          <a:prstGeom prst="rtTriangle">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flipH="1">
            <a:off x="6209700" y="2860450"/>
            <a:ext cx="2934300" cy="2283000"/>
          </a:xfrm>
          <a:prstGeom prst="rtTriangle">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flipH="1">
            <a:off x="6749100" y="3274275"/>
            <a:ext cx="2394900" cy="1869300"/>
          </a:xfrm>
          <a:prstGeom prst="rtTriangle">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4" name="Google Shape;214;p25"/>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215" name="Google Shape;215;p25"/>
          <p:cNvSpPr/>
          <p:nvPr/>
        </p:nvSpPr>
        <p:spPr>
          <a:xfrm>
            <a:off x="714950" y="3694450"/>
            <a:ext cx="3600600" cy="10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1" name="Google Shape;221;p26"/>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222" name="Google Shape;222;p26"/>
          <p:cNvSpPr/>
          <p:nvPr/>
        </p:nvSpPr>
        <p:spPr>
          <a:xfrm>
            <a:off x="122850" y="1241900"/>
            <a:ext cx="2709600" cy="1630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Lato"/>
                <a:ea typeface="Lato"/>
                <a:cs typeface="Lato"/>
                <a:sym typeface="Lato"/>
              </a:rPr>
              <a:t>Skip problems that are taking too long</a:t>
            </a:r>
            <a:endParaRPr b="1" sz="1600">
              <a:solidFill>
                <a:srgbClr val="FFFFFF"/>
              </a:solidFill>
              <a:latin typeface="Lato"/>
              <a:ea typeface="Lato"/>
              <a:cs typeface="Lato"/>
              <a:sym typeface="Lato"/>
            </a:endParaRPr>
          </a:p>
        </p:txBody>
      </p:sp>
      <p:sp>
        <p:nvSpPr>
          <p:cNvPr id="223" name="Google Shape;223;p26"/>
          <p:cNvSpPr txBox="1"/>
          <p:nvPr/>
        </p:nvSpPr>
        <p:spPr>
          <a:xfrm>
            <a:off x="1374375" y="3478875"/>
            <a:ext cx="6400800" cy="132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ato"/>
                <a:ea typeface="Lato"/>
                <a:cs typeface="Lato"/>
                <a:sym typeface="Lato"/>
              </a:rPr>
              <a:t>If you see a problem that you can’t figure out, don’t spend too long on it. Once you have answered other questions, it might refresh your memory.</a:t>
            </a:r>
            <a:endParaRPr sz="170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9" name="Google Shape;229;p27"/>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230" name="Google Shape;230;p27"/>
          <p:cNvSpPr/>
          <p:nvPr/>
        </p:nvSpPr>
        <p:spPr>
          <a:xfrm>
            <a:off x="122850" y="1241900"/>
            <a:ext cx="2709600" cy="1630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chemeClr val="lt1"/>
                </a:solidFill>
                <a:latin typeface="Lato"/>
                <a:ea typeface="Lato"/>
                <a:cs typeface="Lato"/>
                <a:sym typeface="Lato"/>
              </a:rPr>
              <a:t>Skip problems that are taking too long</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rgbClr val="FFFFFF"/>
              </a:solidFill>
              <a:latin typeface="Lato"/>
              <a:ea typeface="Lato"/>
              <a:cs typeface="Lato"/>
              <a:sym typeface="Lato"/>
            </a:endParaRPr>
          </a:p>
        </p:txBody>
      </p:sp>
      <p:sp>
        <p:nvSpPr>
          <p:cNvPr id="231" name="Google Shape;231;p27"/>
          <p:cNvSpPr/>
          <p:nvPr/>
        </p:nvSpPr>
        <p:spPr>
          <a:xfrm>
            <a:off x="3217200" y="1241900"/>
            <a:ext cx="2709600" cy="1630800"/>
          </a:xfrm>
          <a:prstGeom prst="rect">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Lato"/>
                <a:ea typeface="Lato"/>
                <a:cs typeface="Lato"/>
                <a:sym typeface="Lato"/>
              </a:rPr>
              <a:t>Pay close attention to the problem</a:t>
            </a:r>
            <a:endParaRPr/>
          </a:p>
        </p:txBody>
      </p:sp>
      <p:sp>
        <p:nvSpPr>
          <p:cNvPr id="232" name="Google Shape;232;p27"/>
          <p:cNvSpPr txBox="1"/>
          <p:nvPr/>
        </p:nvSpPr>
        <p:spPr>
          <a:xfrm>
            <a:off x="1371600" y="3395750"/>
            <a:ext cx="6400800" cy="12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ato"/>
                <a:ea typeface="Lato"/>
                <a:cs typeface="Lato"/>
                <a:sym typeface="Lato"/>
              </a:rPr>
              <a:t>Make sure you know what the problem is </a:t>
            </a:r>
            <a:r>
              <a:rPr lang="en" sz="2200" u="sng">
                <a:latin typeface="Lato"/>
                <a:ea typeface="Lato"/>
                <a:cs typeface="Lato"/>
                <a:sym typeface="Lato"/>
              </a:rPr>
              <a:t>really </a:t>
            </a:r>
            <a:r>
              <a:rPr lang="en" sz="2200">
                <a:latin typeface="Lato"/>
                <a:ea typeface="Lato"/>
                <a:cs typeface="Lato"/>
                <a:sym typeface="Lato"/>
              </a:rPr>
              <a:t>asking. Is there a “not” or “except”? Is there information given that changes the nature of the problem?</a:t>
            </a:r>
            <a:endParaRPr sz="1700">
              <a:latin typeface="Lato"/>
              <a:ea typeface="Lato"/>
              <a:cs typeface="Lato"/>
              <a:sym typeface="Lato"/>
            </a:endParaRPr>
          </a:p>
        </p:txBody>
      </p:sp>
      <p:sp>
        <p:nvSpPr>
          <p:cNvPr id="233" name="Google Shape;233;p27"/>
          <p:cNvSpPr txBox="1"/>
          <p:nvPr/>
        </p:nvSpPr>
        <p:spPr>
          <a:xfrm>
            <a:off x="0" y="4914900"/>
            <a:ext cx="5146200" cy="2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Source:https://blog.tesu.edu/7-mistakes-the-night-before-a-big-test-you-will-never-make-again</a:t>
            </a:r>
            <a:endParaRPr sz="900"/>
          </a:p>
        </p:txBody>
      </p:sp>
      <p:sp>
        <p:nvSpPr>
          <p:cNvPr id="234" name="Google Shape;234;p27"/>
          <p:cNvSpPr/>
          <p:nvPr/>
        </p:nvSpPr>
        <p:spPr>
          <a:xfrm>
            <a:off x="122850" y="1241900"/>
            <a:ext cx="2709600" cy="1630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Lato"/>
                <a:ea typeface="Lato"/>
                <a:cs typeface="Lato"/>
                <a:sym typeface="Lato"/>
              </a:rPr>
              <a:t>Skip problems that are taking too long</a:t>
            </a:r>
            <a:endParaRPr b="1" sz="1600">
              <a:solidFill>
                <a:srgbClr val="FFFFFF"/>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0" name="Google Shape;240;p28"/>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241" name="Google Shape;241;p28"/>
          <p:cNvSpPr txBox="1"/>
          <p:nvPr/>
        </p:nvSpPr>
        <p:spPr>
          <a:xfrm>
            <a:off x="1371600" y="3395750"/>
            <a:ext cx="6400800" cy="12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ato"/>
                <a:ea typeface="Lato"/>
                <a:cs typeface="Lato"/>
                <a:sym typeface="Lato"/>
              </a:rPr>
              <a:t>Know how much time you have left and prioritize problems that are worth more points if you can’t finish the exam.</a:t>
            </a:r>
            <a:endParaRPr sz="1700">
              <a:latin typeface="Lato"/>
              <a:ea typeface="Lato"/>
              <a:cs typeface="Lato"/>
              <a:sym typeface="Lato"/>
            </a:endParaRPr>
          </a:p>
        </p:txBody>
      </p:sp>
      <p:sp>
        <p:nvSpPr>
          <p:cNvPr id="242" name="Google Shape;242;p28"/>
          <p:cNvSpPr/>
          <p:nvPr/>
        </p:nvSpPr>
        <p:spPr>
          <a:xfrm>
            <a:off x="6311550" y="1241900"/>
            <a:ext cx="2709600" cy="1630800"/>
          </a:xfrm>
          <a:prstGeom prst="rect">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Lato"/>
                <a:ea typeface="Lato"/>
                <a:cs typeface="Lato"/>
                <a:sym typeface="Lato"/>
              </a:rPr>
              <a:t>Manage your time</a:t>
            </a:r>
            <a:endParaRPr/>
          </a:p>
        </p:txBody>
      </p:sp>
      <p:sp>
        <p:nvSpPr>
          <p:cNvPr id="243" name="Google Shape;243;p28"/>
          <p:cNvSpPr/>
          <p:nvPr/>
        </p:nvSpPr>
        <p:spPr>
          <a:xfrm>
            <a:off x="3217200" y="1241900"/>
            <a:ext cx="2709600" cy="1630800"/>
          </a:xfrm>
          <a:prstGeom prst="rect">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Lato"/>
                <a:ea typeface="Lato"/>
                <a:cs typeface="Lato"/>
                <a:sym typeface="Lato"/>
              </a:rPr>
              <a:t>Pay close attention to the problem</a:t>
            </a:r>
            <a:endParaRPr/>
          </a:p>
        </p:txBody>
      </p:sp>
      <p:sp>
        <p:nvSpPr>
          <p:cNvPr id="244" name="Google Shape;244;p28"/>
          <p:cNvSpPr/>
          <p:nvPr/>
        </p:nvSpPr>
        <p:spPr>
          <a:xfrm>
            <a:off x="122850" y="1241900"/>
            <a:ext cx="2709600" cy="1630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Lato"/>
                <a:ea typeface="Lato"/>
                <a:cs typeface="Lato"/>
                <a:sym typeface="Lato"/>
              </a:rPr>
              <a:t>Skip problems that are taking too long</a:t>
            </a:r>
            <a:endParaRPr b="1" sz="1600">
              <a:solidFill>
                <a:srgbClr val="FFFFFF"/>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9"/>
          <p:cNvSpPr txBox="1"/>
          <p:nvPr>
            <p:ph type="title"/>
          </p:nvPr>
        </p:nvSpPr>
        <p:spPr>
          <a:xfrm>
            <a:off x="715100" y="928350"/>
            <a:ext cx="3600300" cy="3286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rgbClr val="FFFFFF"/>
                </a:solidFill>
                <a:latin typeface="Lato"/>
                <a:ea typeface="Lato"/>
                <a:cs typeface="Lato"/>
                <a:sym typeface="Lato"/>
              </a:rPr>
              <a:t>After</a:t>
            </a:r>
            <a:r>
              <a:rPr b="1" lang="en" sz="3500">
                <a:solidFill>
                  <a:srgbClr val="FFFFFF"/>
                </a:solidFill>
                <a:latin typeface="Lato"/>
                <a:ea typeface="Lato"/>
                <a:cs typeface="Lato"/>
                <a:sym typeface="Lato"/>
              </a:rPr>
              <a:t> the Midterm...</a:t>
            </a:r>
            <a:endParaRPr b="1" sz="3500">
              <a:solidFill>
                <a:srgbClr val="FFFFFF"/>
              </a:solidFill>
              <a:latin typeface="Lato"/>
              <a:ea typeface="Lato"/>
              <a:cs typeface="Lato"/>
              <a:sym typeface="Lato"/>
            </a:endParaRPr>
          </a:p>
        </p:txBody>
      </p:sp>
      <p:sp>
        <p:nvSpPr>
          <p:cNvPr id="250" name="Google Shape;250;p29"/>
          <p:cNvSpPr/>
          <p:nvPr/>
        </p:nvSpPr>
        <p:spPr>
          <a:xfrm flipH="1">
            <a:off x="5543700" y="2345950"/>
            <a:ext cx="3600300" cy="2797500"/>
          </a:xfrm>
          <a:prstGeom prst="rtTriangle">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9"/>
          <p:cNvSpPr/>
          <p:nvPr/>
        </p:nvSpPr>
        <p:spPr>
          <a:xfrm flipH="1">
            <a:off x="6209700" y="2860450"/>
            <a:ext cx="2934300" cy="2283000"/>
          </a:xfrm>
          <a:prstGeom prst="rtTriangle">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9"/>
          <p:cNvSpPr/>
          <p:nvPr/>
        </p:nvSpPr>
        <p:spPr>
          <a:xfrm flipH="1">
            <a:off x="6749100" y="3274275"/>
            <a:ext cx="2394900" cy="1869300"/>
          </a:xfrm>
          <a:prstGeom prst="rtTriangle">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4" name="Google Shape;254;p29"/>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255" name="Google Shape;255;p29"/>
          <p:cNvSpPr/>
          <p:nvPr/>
        </p:nvSpPr>
        <p:spPr>
          <a:xfrm>
            <a:off x="714950" y="3694450"/>
            <a:ext cx="3600600" cy="10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1" name="Google Shape;261;p30"/>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262" name="Google Shape;262;p30"/>
          <p:cNvSpPr/>
          <p:nvPr/>
        </p:nvSpPr>
        <p:spPr>
          <a:xfrm>
            <a:off x="122850" y="1241900"/>
            <a:ext cx="2709600" cy="1630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Lato"/>
                <a:ea typeface="Lato"/>
                <a:cs typeface="Lato"/>
                <a:sym typeface="Lato"/>
              </a:rPr>
              <a:t>Review problems you got wrong</a:t>
            </a:r>
            <a:endParaRPr b="1" sz="1600">
              <a:solidFill>
                <a:srgbClr val="FFFFFF"/>
              </a:solidFill>
              <a:latin typeface="Lato"/>
              <a:ea typeface="Lato"/>
              <a:cs typeface="Lato"/>
              <a:sym typeface="Lato"/>
            </a:endParaRPr>
          </a:p>
        </p:txBody>
      </p:sp>
      <p:sp>
        <p:nvSpPr>
          <p:cNvPr id="263" name="Google Shape;263;p30"/>
          <p:cNvSpPr txBox="1"/>
          <p:nvPr/>
        </p:nvSpPr>
        <p:spPr>
          <a:xfrm>
            <a:off x="1374375" y="3478875"/>
            <a:ext cx="6400800" cy="132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ato"/>
                <a:ea typeface="Lato"/>
                <a:cs typeface="Lato"/>
                <a:sym typeface="Lato"/>
              </a:rPr>
              <a:t>Knowing what you don’t understand and why you struggle with it is key to improving </a:t>
            </a:r>
            <a:r>
              <a:rPr lang="en" sz="2200">
                <a:latin typeface="Lato"/>
                <a:ea typeface="Lato"/>
                <a:cs typeface="Lato"/>
                <a:sym typeface="Lato"/>
              </a:rPr>
              <a:t>your</a:t>
            </a:r>
            <a:r>
              <a:rPr lang="en" sz="2200">
                <a:latin typeface="Lato"/>
                <a:ea typeface="Lato"/>
                <a:cs typeface="Lato"/>
                <a:sym typeface="Lato"/>
              </a:rPr>
              <a:t> knowledge of a subject.</a:t>
            </a:r>
            <a:endParaRPr sz="17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9" name="Google Shape;269;p31"/>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270" name="Google Shape;270;p31"/>
          <p:cNvSpPr/>
          <p:nvPr/>
        </p:nvSpPr>
        <p:spPr>
          <a:xfrm>
            <a:off x="3217200" y="1241900"/>
            <a:ext cx="2709600" cy="1630800"/>
          </a:xfrm>
          <a:prstGeom prst="rect">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Lato"/>
                <a:ea typeface="Lato"/>
                <a:cs typeface="Lato"/>
                <a:sym typeface="Lato"/>
              </a:rPr>
              <a:t>Don’t panic if you do worse than you wanted</a:t>
            </a:r>
            <a:endParaRPr/>
          </a:p>
        </p:txBody>
      </p:sp>
      <p:sp>
        <p:nvSpPr>
          <p:cNvPr id="271" name="Google Shape;271;p31"/>
          <p:cNvSpPr txBox="1"/>
          <p:nvPr/>
        </p:nvSpPr>
        <p:spPr>
          <a:xfrm>
            <a:off x="1371600" y="3395750"/>
            <a:ext cx="6400800" cy="12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ato"/>
                <a:ea typeface="Lato"/>
                <a:cs typeface="Lato"/>
                <a:sym typeface="Lato"/>
              </a:rPr>
              <a:t>Don’t let an unwanted score bring you down. You still have more time and </a:t>
            </a:r>
            <a:r>
              <a:rPr lang="en" sz="2200">
                <a:latin typeface="Lato"/>
                <a:ea typeface="Lato"/>
                <a:cs typeface="Lato"/>
                <a:sym typeface="Lato"/>
              </a:rPr>
              <a:t>assessments</a:t>
            </a:r>
            <a:r>
              <a:rPr lang="en" sz="2200">
                <a:latin typeface="Lato"/>
                <a:ea typeface="Lato"/>
                <a:cs typeface="Lato"/>
                <a:sym typeface="Lato"/>
              </a:rPr>
              <a:t> to improve your grade. Reflect on what you did wrong.</a:t>
            </a:r>
            <a:endParaRPr sz="1700">
              <a:latin typeface="Lato"/>
              <a:ea typeface="Lato"/>
              <a:cs typeface="Lato"/>
              <a:sym typeface="Lato"/>
            </a:endParaRPr>
          </a:p>
        </p:txBody>
      </p:sp>
      <p:sp>
        <p:nvSpPr>
          <p:cNvPr id="272" name="Google Shape;272;p31"/>
          <p:cNvSpPr txBox="1"/>
          <p:nvPr/>
        </p:nvSpPr>
        <p:spPr>
          <a:xfrm>
            <a:off x="0" y="4914900"/>
            <a:ext cx="5146200" cy="2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Source:https://blog.tesu.edu/7-mistakes-the-night-before-a-big-test-you-will-never-make-again</a:t>
            </a:r>
            <a:endParaRPr sz="900"/>
          </a:p>
        </p:txBody>
      </p:sp>
      <p:sp>
        <p:nvSpPr>
          <p:cNvPr id="273" name="Google Shape;273;p31"/>
          <p:cNvSpPr/>
          <p:nvPr/>
        </p:nvSpPr>
        <p:spPr>
          <a:xfrm>
            <a:off x="122850" y="1241900"/>
            <a:ext cx="2709600" cy="1630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Lato"/>
                <a:ea typeface="Lato"/>
                <a:cs typeface="Lato"/>
                <a:sym typeface="Lato"/>
              </a:rPr>
              <a:t>Review problems you got wrong</a:t>
            </a:r>
            <a:endParaRPr b="1" sz="1600">
              <a:solidFill>
                <a:srgbClr val="FFFFFF"/>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Sign-In</a:t>
            </a:r>
            <a:endParaRPr/>
          </a:p>
        </p:txBody>
      </p:sp>
      <p:sp>
        <p:nvSpPr>
          <p:cNvPr id="96" name="Google Shape;96;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7" name="Google Shape;97;p14"/>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98" name="Google Shape;98;p14"/>
          <p:cNvSpPr/>
          <p:nvPr/>
        </p:nvSpPr>
        <p:spPr>
          <a:xfrm>
            <a:off x="0" y="3521725"/>
            <a:ext cx="1254600" cy="1141500"/>
          </a:xfrm>
          <a:prstGeom prst="star4">
            <a:avLst>
              <a:gd fmla="val 12500" name="adj"/>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727675" y="4125025"/>
            <a:ext cx="915600" cy="931800"/>
          </a:xfrm>
          <a:prstGeom prst="star4">
            <a:avLst>
              <a:gd fmla="val 125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727675" y="3111200"/>
            <a:ext cx="704400" cy="630900"/>
          </a:xfrm>
          <a:prstGeom prst="star4">
            <a:avLst>
              <a:gd fmla="val 125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 name="Google Shape;101;p14"/>
          <p:cNvPicPr preferRelativeResize="0"/>
          <p:nvPr/>
        </p:nvPicPr>
        <p:blipFill rotWithShape="1">
          <a:blip r:embed="rId4">
            <a:alphaModFix/>
          </a:blip>
          <a:srcRect b="43901" l="20008" r="18915" t="29931"/>
          <a:stretch/>
        </p:blipFill>
        <p:spPr>
          <a:xfrm>
            <a:off x="1466550" y="1728797"/>
            <a:ext cx="2823044" cy="2560578"/>
          </a:xfrm>
          <a:prstGeom prst="rect">
            <a:avLst/>
          </a:prstGeom>
          <a:noFill/>
          <a:ln>
            <a:noFill/>
          </a:ln>
        </p:spPr>
      </p:pic>
      <p:pic>
        <p:nvPicPr>
          <p:cNvPr id="102" name="Google Shape;102;p14"/>
          <p:cNvPicPr preferRelativeResize="0"/>
          <p:nvPr/>
        </p:nvPicPr>
        <p:blipFill>
          <a:blip r:embed="rId5">
            <a:alphaModFix/>
          </a:blip>
          <a:stretch>
            <a:fillRect/>
          </a:stretch>
        </p:blipFill>
        <p:spPr>
          <a:xfrm>
            <a:off x="5633473" y="1728797"/>
            <a:ext cx="1875440" cy="2010353"/>
          </a:xfrm>
          <a:prstGeom prst="rect">
            <a:avLst/>
          </a:prstGeom>
          <a:noFill/>
          <a:ln>
            <a:noFill/>
          </a:ln>
        </p:spPr>
      </p:pic>
      <p:sp>
        <p:nvSpPr>
          <p:cNvPr id="103" name="Google Shape;103;p14"/>
          <p:cNvSpPr txBox="1"/>
          <p:nvPr/>
        </p:nvSpPr>
        <p:spPr>
          <a:xfrm>
            <a:off x="1434001" y="1274250"/>
            <a:ext cx="2888100" cy="4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GSP Sign-In</a:t>
            </a:r>
            <a:endParaRPr sz="1800">
              <a:latin typeface="Lato"/>
              <a:ea typeface="Lato"/>
              <a:cs typeface="Lato"/>
              <a:sym typeface="Lato"/>
            </a:endParaRPr>
          </a:p>
        </p:txBody>
      </p:sp>
      <p:sp>
        <p:nvSpPr>
          <p:cNvPr id="104" name="Google Shape;104;p14"/>
          <p:cNvSpPr txBox="1"/>
          <p:nvPr/>
        </p:nvSpPr>
        <p:spPr>
          <a:xfrm>
            <a:off x="5127108" y="1274250"/>
            <a:ext cx="2888100" cy="4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Other </a:t>
            </a:r>
            <a:r>
              <a:rPr lang="en" sz="1800">
                <a:latin typeface="Lato"/>
                <a:ea typeface="Lato"/>
                <a:cs typeface="Lato"/>
                <a:sym typeface="Lato"/>
              </a:rPr>
              <a:t>Sign-In</a:t>
            </a:r>
            <a:endParaRPr sz="1800">
              <a:latin typeface="Lato"/>
              <a:ea typeface="Lato"/>
              <a:cs typeface="Lato"/>
              <a:sym typeface="Lato"/>
            </a:endParaRPr>
          </a:p>
        </p:txBody>
      </p:sp>
      <p:sp>
        <p:nvSpPr>
          <p:cNvPr id="105" name="Google Shape;105;p14"/>
          <p:cNvSpPr txBox="1"/>
          <p:nvPr/>
        </p:nvSpPr>
        <p:spPr>
          <a:xfrm>
            <a:off x="5127108" y="3739150"/>
            <a:ext cx="2888100" cy="4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rgbClr val="0000FF"/>
                </a:solidFill>
                <a:latin typeface="Lato"/>
                <a:ea typeface="Lato"/>
                <a:cs typeface="Lato"/>
                <a:sym typeface="Lato"/>
                <a:hlinkClick r:id="rId6">
                  <a:extLst>
                    <a:ext uri="{A12FA001-AC4F-418D-AE19-62706E023703}">
                      <ahyp:hlinkClr val="tx"/>
                    </a:ext>
                  </a:extLst>
                </a:hlinkClick>
              </a:rPr>
              <a:t>https://forms.gle/cA6bazGoaKA7RtK99</a:t>
            </a:r>
            <a:endParaRPr sz="1100">
              <a:solidFill>
                <a:srgbClr val="0000FF"/>
              </a:solidFill>
              <a:latin typeface="Lato"/>
              <a:ea typeface="Lato"/>
              <a:cs typeface="Lato"/>
              <a:sym typeface="Lato"/>
            </a:endParaRPr>
          </a:p>
          <a:p>
            <a:pPr indent="0" lvl="0" marL="0" rtl="0" algn="ctr">
              <a:spcBef>
                <a:spcPts val="0"/>
              </a:spcBef>
              <a:spcAft>
                <a:spcPts val="0"/>
              </a:spcAft>
              <a:buNone/>
            </a:pPr>
            <a:r>
              <a:t/>
            </a:r>
            <a:endParaRPr sz="180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9" name="Google Shape;279;p32"/>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280" name="Google Shape;280;p32"/>
          <p:cNvSpPr txBox="1"/>
          <p:nvPr/>
        </p:nvSpPr>
        <p:spPr>
          <a:xfrm>
            <a:off x="1371600" y="3395750"/>
            <a:ext cx="6400800" cy="12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ato"/>
                <a:ea typeface="Lato"/>
                <a:cs typeface="Lato"/>
                <a:sym typeface="Lato"/>
              </a:rPr>
              <a:t>You’re now done with a Midterm! Take some time to wind down, but don’t forget about the midterms coming after.</a:t>
            </a:r>
            <a:endParaRPr sz="1700">
              <a:latin typeface="Lato"/>
              <a:ea typeface="Lato"/>
              <a:cs typeface="Lato"/>
              <a:sym typeface="Lato"/>
            </a:endParaRPr>
          </a:p>
        </p:txBody>
      </p:sp>
      <p:sp>
        <p:nvSpPr>
          <p:cNvPr id="281" name="Google Shape;281;p32"/>
          <p:cNvSpPr/>
          <p:nvPr/>
        </p:nvSpPr>
        <p:spPr>
          <a:xfrm>
            <a:off x="6311550" y="1241900"/>
            <a:ext cx="2709600" cy="1630800"/>
          </a:xfrm>
          <a:prstGeom prst="rect">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Lato"/>
                <a:ea typeface="Lato"/>
                <a:cs typeface="Lato"/>
                <a:sym typeface="Lato"/>
              </a:rPr>
              <a:t>Relax for a bit and improve for the next Midterm</a:t>
            </a:r>
            <a:endParaRPr/>
          </a:p>
        </p:txBody>
      </p:sp>
      <p:sp>
        <p:nvSpPr>
          <p:cNvPr id="282" name="Google Shape;282;p32"/>
          <p:cNvSpPr/>
          <p:nvPr/>
        </p:nvSpPr>
        <p:spPr>
          <a:xfrm>
            <a:off x="3217200" y="1241900"/>
            <a:ext cx="2709600" cy="1630800"/>
          </a:xfrm>
          <a:prstGeom prst="rect">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Lato"/>
                <a:ea typeface="Lato"/>
                <a:cs typeface="Lato"/>
                <a:sym typeface="Lato"/>
              </a:rPr>
              <a:t>Don’t panic if you do worse than you wanted</a:t>
            </a:r>
            <a:endParaRPr/>
          </a:p>
        </p:txBody>
      </p:sp>
      <p:sp>
        <p:nvSpPr>
          <p:cNvPr id="283" name="Google Shape;283;p32"/>
          <p:cNvSpPr/>
          <p:nvPr/>
        </p:nvSpPr>
        <p:spPr>
          <a:xfrm>
            <a:off x="122850" y="1241900"/>
            <a:ext cx="2709600" cy="1630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Lato"/>
                <a:ea typeface="Lato"/>
                <a:cs typeface="Lato"/>
                <a:sym typeface="Lato"/>
              </a:rPr>
              <a:t>Review problems you got wrong</a:t>
            </a:r>
            <a:endParaRPr b="1" sz="1600">
              <a:solidFill>
                <a:srgbClr val="FFFFFF"/>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3"/>
          <p:cNvSpPr txBox="1"/>
          <p:nvPr>
            <p:ph type="title"/>
          </p:nvPr>
        </p:nvSpPr>
        <p:spPr>
          <a:xfrm>
            <a:off x="715100" y="928350"/>
            <a:ext cx="3600300" cy="3286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rgbClr val="FFFFFF"/>
                </a:solidFill>
                <a:latin typeface="Lato"/>
                <a:ea typeface="Lato"/>
                <a:cs typeface="Lato"/>
                <a:sym typeface="Lato"/>
              </a:rPr>
              <a:t>Resources</a:t>
            </a:r>
            <a:endParaRPr b="1" sz="3500">
              <a:solidFill>
                <a:srgbClr val="FFFFFF"/>
              </a:solidFill>
              <a:latin typeface="Lato"/>
              <a:ea typeface="Lato"/>
              <a:cs typeface="Lato"/>
              <a:sym typeface="Lato"/>
            </a:endParaRPr>
          </a:p>
        </p:txBody>
      </p:sp>
      <p:sp>
        <p:nvSpPr>
          <p:cNvPr id="289" name="Google Shape;289;p33"/>
          <p:cNvSpPr/>
          <p:nvPr/>
        </p:nvSpPr>
        <p:spPr>
          <a:xfrm flipH="1">
            <a:off x="5543700" y="2345950"/>
            <a:ext cx="3600300" cy="2797500"/>
          </a:xfrm>
          <a:prstGeom prst="rtTriangle">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3"/>
          <p:cNvSpPr/>
          <p:nvPr/>
        </p:nvSpPr>
        <p:spPr>
          <a:xfrm flipH="1">
            <a:off x="6209700" y="2860450"/>
            <a:ext cx="2934300" cy="2283000"/>
          </a:xfrm>
          <a:prstGeom prst="rtTriangle">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3"/>
          <p:cNvSpPr/>
          <p:nvPr/>
        </p:nvSpPr>
        <p:spPr>
          <a:xfrm flipH="1">
            <a:off x="6749100" y="3274275"/>
            <a:ext cx="2394900" cy="1869300"/>
          </a:xfrm>
          <a:prstGeom prst="rtTriangle">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93" name="Google Shape;293;p33"/>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294" name="Google Shape;294;p33"/>
          <p:cNvSpPr/>
          <p:nvPr/>
        </p:nvSpPr>
        <p:spPr>
          <a:xfrm>
            <a:off x="714950" y="3694450"/>
            <a:ext cx="3600600" cy="10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General Tips</a:t>
            </a:r>
            <a:endParaRPr>
              <a:latin typeface="Lato"/>
              <a:ea typeface="Lato"/>
              <a:cs typeface="Lato"/>
              <a:sym typeface="Lato"/>
            </a:endParaRPr>
          </a:p>
        </p:txBody>
      </p:sp>
      <p:sp>
        <p:nvSpPr>
          <p:cNvPr id="300" name="Google Shape;300;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01" name="Google Shape;301;p34"/>
          <p:cNvPicPr preferRelativeResize="0"/>
          <p:nvPr/>
        </p:nvPicPr>
        <p:blipFill>
          <a:blip r:embed="rId3">
            <a:alphaModFix/>
          </a:blip>
          <a:stretch>
            <a:fillRect/>
          </a:stretch>
        </p:blipFill>
        <p:spPr>
          <a:xfrm>
            <a:off x="8157299" y="376788"/>
            <a:ext cx="675001" cy="709176"/>
          </a:xfrm>
          <a:prstGeom prst="rect">
            <a:avLst/>
          </a:prstGeom>
          <a:noFill/>
          <a:ln>
            <a:noFill/>
          </a:ln>
        </p:spPr>
      </p:pic>
      <p:pic>
        <p:nvPicPr>
          <p:cNvPr id="302" name="Google Shape;302;p34"/>
          <p:cNvPicPr preferRelativeResize="0"/>
          <p:nvPr/>
        </p:nvPicPr>
        <p:blipFill>
          <a:blip r:embed="rId4">
            <a:alphaModFix/>
          </a:blip>
          <a:stretch>
            <a:fillRect/>
          </a:stretch>
        </p:blipFill>
        <p:spPr>
          <a:xfrm>
            <a:off x="7878838" y="3272725"/>
            <a:ext cx="1231925" cy="1231925"/>
          </a:xfrm>
          <a:prstGeom prst="rect">
            <a:avLst/>
          </a:prstGeom>
          <a:noFill/>
          <a:ln>
            <a:noFill/>
          </a:ln>
        </p:spPr>
      </p:pic>
      <p:pic>
        <p:nvPicPr>
          <p:cNvPr id="303" name="Google Shape;303;p34"/>
          <p:cNvPicPr preferRelativeResize="0"/>
          <p:nvPr/>
        </p:nvPicPr>
        <p:blipFill>
          <a:blip r:embed="rId5">
            <a:alphaModFix/>
          </a:blip>
          <a:stretch>
            <a:fillRect/>
          </a:stretch>
        </p:blipFill>
        <p:spPr>
          <a:xfrm>
            <a:off x="7714663" y="1563375"/>
            <a:ext cx="1231925" cy="1231925"/>
          </a:xfrm>
          <a:prstGeom prst="rect">
            <a:avLst/>
          </a:prstGeom>
          <a:noFill/>
          <a:ln>
            <a:noFill/>
          </a:ln>
        </p:spPr>
      </p:pic>
      <p:sp>
        <p:nvSpPr>
          <p:cNvPr id="304" name="Google Shape;304;p34"/>
          <p:cNvSpPr txBox="1"/>
          <p:nvPr/>
        </p:nvSpPr>
        <p:spPr>
          <a:xfrm>
            <a:off x="297450" y="991375"/>
            <a:ext cx="7280400" cy="37551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sz="1800">
                <a:highlight>
                  <a:srgbClr val="FFFFFF"/>
                </a:highlight>
              </a:rPr>
              <a:t>Manage your </a:t>
            </a:r>
            <a:r>
              <a:rPr lang="en" sz="1800">
                <a:highlight>
                  <a:srgbClr val="FFFFFF"/>
                </a:highlight>
              </a:rPr>
              <a:t>anxiety</a:t>
            </a:r>
            <a:r>
              <a:rPr lang="en" sz="1800">
                <a:highlight>
                  <a:srgbClr val="FFFFFF"/>
                </a:highlight>
              </a:rPr>
              <a:t> </a:t>
            </a:r>
            <a:endParaRPr sz="1800">
              <a:highlight>
                <a:srgbClr val="FFFFFF"/>
              </a:highlight>
            </a:endParaRPr>
          </a:p>
          <a:p>
            <a:pPr indent="-342900" lvl="0" marL="457200" rtl="0" algn="l">
              <a:lnSpc>
                <a:spcPct val="150000"/>
              </a:lnSpc>
              <a:spcBef>
                <a:spcPts val="0"/>
              </a:spcBef>
              <a:spcAft>
                <a:spcPts val="0"/>
              </a:spcAft>
              <a:buSzPts val="1800"/>
              <a:buChar char="❖"/>
            </a:pPr>
            <a:r>
              <a:rPr lang="en" sz="1800">
                <a:highlight>
                  <a:srgbClr val="FFFFFF"/>
                </a:highlight>
              </a:rPr>
              <a:t>Take advantage of study materials given to you (study guides, practice tests, tips from the instructor)</a:t>
            </a:r>
            <a:endParaRPr sz="1800">
              <a:highlight>
                <a:srgbClr val="FFFFFF"/>
              </a:highlight>
            </a:endParaRPr>
          </a:p>
          <a:p>
            <a:pPr indent="-342900" lvl="0" marL="457200" rtl="0" algn="l">
              <a:lnSpc>
                <a:spcPct val="150000"/>
              </a:lnSpc>
              <a:spcBef>
                <a:spcPts val="0"/>
              </a:spcBef>
              <a:spcAft>
                <a:spcPts val="0"/>
              </a:spcAft>
              <a:buSzPts val="1800"/>
              <a:buChar char="❖"/>
            </a:pPr>
            <a:r>
              <a:rPr lang="en" sz="1800"/>
              <a:t>Eat healthy </a:t>
            </a:r>
            <a:endParaRPr sz="1800"/>
          </a:p>
          <a:p>
            <a:pPr indent="-342900" lvl="0" marL="457200" rtl="0" algn="l">
              <a:lnSpc>
                <a:spcPct val="150000"/>
              </a:lnSpc>
              <a:spcBef>
                <a:spcPts val="0"/>
              </a:spcBef>
              <a:spcAft>
                <a:spcPts val="0"/>
              </a:spcAft>
              <a:buSzPts val="1800"/>
              <a:buChar char="❖"/>
            </a:pPr>
            <a:r>
              <a:rPr lang="en" sz="1800"/>
              <a:t>Prioritize exams based on difficulty level</a:t>
            </a:r>
            <a:endParaRPr sz="1800"/>
          </a:p>
          <a:p>
            <a:pPr indent="-342900" lvl="0" marL="457200" rtl="0" algn="l">
              <a:lnSpc>
                <a:spcPct val="150000"/>
              </a:lnSpc>
              <a:spcBef>
                <a:spcPts val="0"/>
              </a:spcBef>
              <a:spcAft>
                <a:spcPts val="0"/>
              </a:spcAft>
              <a:buSzPts val="1800"/>
              <a:buChar char="❖"/>
            </a:pPr>
            <a:r>
              <a:rPr lang="en" sz="1800"/>
              <a:t>Use external learning tools (Khan Academy, YouTube, etc…)</a:t>
            </a:r>
            <a:endParaRPr sz="1800"/>
          </a:p>
          <a:p>
            <a:pPr indent="-342900" lvl="0" marL="457200" rtl="0" algn="l">
              <a:lnSpc>
                <a:spcPct val="150000"/>
              </a:lnSpc>
              <a:spcBef>
                <a:spcPts val="0"/>
              </a:spcBef>
              <a:spcAft>
                <a:spcPts val="0"/>
              </a:spcAft>
              <a:buSzPts val="1800"/>
              <a:buChar char="❖"/>
            </a:pPr>
            <a:r>
              <a:rPr lang="en" sz="1800"/>
              <a:t>Seek help before it is too late</a:t>
            </a:r>
            <a:endParaRPr sz="1800"/>
          </a:p>
          <a:p>
            <a:pPr indent="-342900" lvl="0" marL="457200" rtl="0" algn="l">
              <a:lnSpc>
                <a:spcPct val="150000"/>
              </a:lnSpc>
              <a:spcBef>
                <a:spcPts val="0"/>
              </a:spcBef>
              <a:spcAft>
                <a:spcPts val="0"/>
              </a:spcAft>
              <a:buSzPts val="1800"/>
              <a:buChar char="❖"/>
            </a:pPr>
            <a:r>
              <a:rPr lang="en" sz="1800"/>
              <a:t>If you make a mistake, it’s still early in the year and you can improve</a:t>
            </a:r>
            <a:endParaRPr sz="1800"/>
          </a:p>
        </p:txBody>
      </p:sp>
      <p:sp>
        <p:nvSpPr>
          <p:cNvPr id="305" name="Google Shape;305;p34"/>
          <p:cNvSpPr txBox="1"/>
          <p:nvPr/>
        </p:nvSpPr>
        <p:spPr>
          <a:xfrm>
            <a:off x="0" y="4663225"/>
            <a:ext cx="48960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6"/>
              </a:rPr>
              <a:t>https://www.usatoday.com/story/college/2014/12/08/25-crucial-study-tips-for-finals-week/37398951/</a:t>
            </a:r>
            <a:endParaRPr sz="800"/>
          </a:p>
          <a:p>
            <a:pPr indent="0" lvl="0" marL="0" rtl="0" algn="l">
              <a:spcBef>
                <a:spcPts val="0"/>
              </a:spcBef>
              <a:spcAft>
                <a:spcPts val="0"/>
              </a:spcAft>
              <a:buNone/>
            </a:pPr>
            <a:r>
              <a:rPr lang="en" sz="800" u="sng">
                <a:solidFill>
                  <a:schemeClr val="hlink"/>
                </a:solidFill>
                <a:hlinkClick r:id="rId7"/>
              </a:rPr>
              <a:t>https://blog.suny.edu/2013/12/scientifically-the-best-ways-to-prepare-for-final-exams/</a:t>
            </a:r>
            <a:endParaRPr sz="800"/>
          </a:p>
          <a:p>
            <a:pPr indent="0" lvl="0" marL="0" rtl="0" algn="l">
              <a:spcBef>
                <a:spcPts val="0"/>
              </a:spcBef>
              <a:spcAft>
                <a:spcPts val="0"/>
              </a:spcAft>
              <a:buNone/>
            </a:pPr>
            <a:r>
              <a:rPr lang="en" sz="800" u="sng">
                <a:solidFill>
                  <a:schemeClr val="hlink"/>
                </a:solidFill>
                <a:hlinkClick r:id="rId8"/>
              </a:rPr>
              <a:t>https://www.fastweb.com/student-life/articles/the-20-study-tips-for-finals</a:t>
            </a:r>
            <a:endParaRPr sz="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Study Tables and One-Pagers</a:t>
            </a:r>
            <a:endParaRPr/>
          </a:p>
        </p:txBody>
      </p:sp>
      <p:sp>
        <p:nvSpPr>
          <p:cNvPr id="311" name="Google Shape;311;p35"/>
          <p:cNvSpPr txBox="1"/>
          <p:nvPr>
            <p:ph idx="1" type="body"/>
          </p:nvPr>
        </p:nvSpPr>
        <p:spPr>
          <a:xfrm>
            <a:off x="764600" y="1152475"/>
            <a:ext cx="3928500" cy="48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Discord Server Link</a:t>
            </a:r>
            <a:endParaRPr sz="1800">
              <a:latin typeface="Lato"/>
              <a:ea typeface="Lato"/>
              <a:cs typeface="Lato"/>
              <a:sym typeface="Lato"/>
            </a:endParaRPr>
          </a:p>
          <a:p>
            <a:pPr indent="0" lvl="0" marL="457200" rtl="0" algn="l">
              <a:spcBef>
                <a:spcPts val="1600"/>
              </a:spcBef>
              <a:spcAft>
                <a:spcPts val="1600"/>
              </a:spcAft>
              <a:buNone/>
            </a:pPr>
            <a:r>
              <a:t/>
            </a:r>
            <a:endParaRPr>
              <a:latin typeface="Lato"/>
              <a:ea typeface="Lato"/>
              <a:cs typeface="Lato"/>
              <a:sym typeface="Lato"/>
            </a:endParaRPr>
          </a:p>
        </p:txBody>
      </p:sp>
      <p:sp>
        <p:nvSpPr>
          <p:cNvPr id="312" name="Google Shape;312;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3" name="Google Shape;313;p35"/>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314" name="Google Shape;314;p35"/>
          <p:cNvSpPr/>
          <p:nvPr/>
        </p:nvSpPr>
        <p:spPr>
          <a:xfrm>
            <a:off x="0" y="3521725"/>
            <a:ext cx="1254600" cy="1141500"/>
          </a:xfrm>
          <a:prstGeom prst="star4">
            <a:avLst>
              <a:gd fmla="val 12500" name="adj"/>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5"/>
          <p:cNvSpPr/>
          <p:nvPr/>
        </p:nvSpPr>
        <p:spPr>
          <a:xfrm>
            <a:off x="727675" y="4125025"/>
            <a:ext cx="915600" cy="931800"/>
          </a:xfrm>
          <a:prstGeom prst="star4">
            <a:avLst>
              <a:gd fmla="val 125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5"/>
          <p:cNvSpPr/>
          <p:nvPr/>
        </p:nvSpPr>
        <p:spPr>
          <a:xfrm>
            <a:off x="545300" y="3123575"/>
            <a:ext cx="704400" cy="630900"/>
          </a:xfrm>
          <a:prstGeom prst="star4">
            <a:avLst>
              <a:gd fmla="val 125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5"/>
          <p:cNvSpPr txBox="1"/>
          <p:nvPr>
            <p:ph idx="2" type="body"/>
          </p:nvPr>
        </p:nvSpPr>
        <p:spPr>
          <a:xfrm>
            <a:off x="4832400" y="1152475"/>
            <a:ext cx="3999900" cy="42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One-Pagers Folder</a:t>
            </a:r>
            <a:endParaRPr sz="1800">
              <a:latin typeface="Lato"/>
              <a:ea typeface="Lato"/>
              <a:cs typeface="Lato"/>
              <a:sym typeface="Lato"/>
            </a:endParaRPr>
          </a:p>
          <a:p>
            <a:pPr indent="0" lvl="0" marL="0" rtl="0" algn="ctr">
              <a:spcBef>
                <a:spcPts val="1600"/>
              </a:spcBef>
              <a:spcAft>
                <a:spcPts val="1600"/>
              </a:spcAft>
              <a:buNone/>
            </a:pPr>
            <a:r>
              <a:t/>
            </a:r>
            <a:endParaRPr sz="1800">
              <a:latin typeface="Lato"/>
              <a:ea typeface="Lato"/>
              <a:cs typeface="Lato"/>
              <a:sym typeface="Lato"/>
            </a:endParaRPr>
          </a:p>
        </p:txBody>
      </p:sp>
      <p:pic>
        <p:nvPicPr>
          <p:cNvPr id="318" name="Google Shape;318;p35"/>
          <p:cNvPicPr preferRelativeResize="0"/>
          <p:nvPr/>
        </p:nvPicPr>
        <p:blipFill rotWithShape="1">
          <a:blip r:embed="rId4">
            <a:alphaModFix/>
          </a:blip>
          <a:srcRect b="9979" l="8939" r="10447" t="9931"/>
          <a:stretch/>
        </p:blipFill>
        <p:spPr>
          <a:xfrm>
            <a:off x="1577100" y="1637875"/>
            <a:ext cx="2303500" cy="2288550"/>
          </a:xfrm>
          <a:prstGeom prst="rect">
            <a:avLst/>
          </a:prstGeom>
          <a:noFill/>
          <a:ln>
            <a:noFill/>
          </a:ln>
        </p:spPr>
      </p:pic>
      <p:sp>
        <p:nvSpPr>
          <p:cNvPr id="319" name="Google Shape;319;p35"/>
          <p:cNvSpPr txBox="1"/>
          <p:nvPr/>
        </p:nvSpPr>
        <p:spPr>
          <a:xfrm>
            <a:off x="1532925" y="3926425"/>
            <a:ext cx="2418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accent5"/>
                </a:solidFill>
                <a:hlinkClick r:id="rId5">
                  <a:extLst>
                    <a:ext uri="{A12FA001-AC4F-418D-AE19-62706E023703}">
                      <ahyp:hlinkClr val="tx"/>
                    </a:ext>
                  </a:extLst>
                </a:hlinkClick>
              </a:rPr>
              <a:t>https://discord.gg/eGxgyR6</a:t>
            </a:r>
            <a:endParaRPr>
              <a:solidFill>
                <a:schemeClr val="dk1"/>
              </a:solidFill>
            </a:endParaRPr>
          </a:p>
          <a:p>
            <a:pPr indent="0" lvl="0" marL="0" rtl="0" algn="l">
              <a:spcBef>
                <a:spcPts val="0"/>
              </a:spcBef>
              <a:spcAft>
                <a:spcPts val="0"/>
              </a:spcAft>
              <a:buNone/>
            </a:pPr>
            <a:r>
              <a:t/>
            </a:r>
            <a:endParaRPr/>
          </a:p>
        </p:txBody>
      </p:sp>
      <p:sp>
        <p:nvSpPr>
          <p:cNvPr id="320" name="Google Shape;320;p35"/>
          <p:cNvSpPr txBox="1"/>
          <p:nvPr/>
        </p:nvSpPr>
        <p:spPr>
          <a:xfrm>
            <a:off x="5946763" y="3960875"/>
            <a:ext cx="1755900" cy="4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6"/>
              </a:rPr>
              <a:t>https://rb.gy/z7l2ep</a:t>
            </a:r>
            <a:endParaRPr/>
          </a:p>
          <a:p>
            <a:pPr indent="0" lvl="0" marL="0" rtl="0" algn="l">
              <a:spcBef>
                <a:spcPts val="0"/>
              </a:spcBef>
              <a:spcAft>
                <a:spcPts val="0"/>
              </a:spcAft>
              <a:buNone/>
            </a:pPr>
            <a:r>
              <a:t/>
            </a:r>
            <a:endParaRPr/>
          </a:p>
        </p:txBody>
      </p:sp>
      <p:pic>
        <p:nvPicPr>
          <p:cNvPr id="321" name="Google Shape;321;p35"/>
          <p:cNvPicPr preferRelativeResize="0"/>
          <p:nvPr/>
        </p:nvPicPr>
        <p:blipFill rotWithShape="1">
          <a:blip r:embed="rId7">
            <a:alphaModFix/>
          </a:blip>
          <a:srcRect b="8687" l="9375" r="10012" t="8811"/>
          <a:stretch/>
        </p:blipFill>
        <p:spPr>
          <a:xfrm>
            <a:off x="5680600" y="1603425"/>
            <a:ext cx="2303500" cy="2357450"/>
          </a:xfrm>
          <a:prstGeom prst="rect">
            <a:avLst/>
          </a:prstGeom>
          <a:noFill/>
          <a:ln>
            <a:noFill/>
          </a:ln>
        </p:spPr>
      </p:pic>
      <p:pic>
        <p:nvPicPr>
          <p:cNvPr id="322" name="Google Shape;322;p35"/>
          <p:cNvPicPr preferRelativeResize="0"/>
          <p:nvPr/>
        </p:nvPicPr>
        <p:blipFill rotWithShape="1">
          <a:blip r:embed="rId8">
            <a:alphaModFix/>
          </a:blip>
          <a:srcRect b="9728" l="11555" r="12519" t="12005"/>
          <a:stretch/>
        </p:blipFill>
        <p:spPr>
          <a:xfrm>
            <a:off x="1643276" y="1665900"/>
            <a:ext cx="2193015" cy="2260525"/>
          </a:xfrm>
          <a:prstGeom prst="rect">
            <a:avLst/>
          </a:prstGeom>
          <a:noFill/>
          <a:ln>
            <a:noFill/>
          </a:ln>
        </p:spPr>
      </p:pic>
      <p:pic>
        <p:nvPicPr>
          <p:cNvPr id="323" name="Google Shape;323;p35"/>
          <p:cNvPicPr preferRelativeResize="0"/>
          <p:nvPr/>
        </p:nvPicPr>
        <p:blipFill rotWithShape="1">
          <a:blip r:embed="rId9">
            <a:alphaModFix/>
          </a:blip>
          <a:srcRect b="13237" l="13006" r="13176" t="12562"/>
          <a:stretch/>
        </p:blipFill>
        <p:spPr>
          <a:xfrm>
            <a:off x="5728200" y="1638400"/>
            <a:ext cx="2193025" cy="220448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Office of Minority Student Affairs (</a:t>
            </a:r>
            <a:r>
              <a:rPr lang="en">
                <a:latin typeface="Lato"/>
                <a:ea typeface="Lato"/>
                <a:cs typeface="Lato"/>
                <a:sym typeface="Lato"/>
              </a:rPr>
              <a:t>OMSA</a:t>
            </a:r>
            <a:r>
              <a:rPr lang="en">
                <a:latin typeface="Lato"/>
                <a:ea typeface="Lato"/>
                <a:cs typeface="Lato"/>
                <a:sym typeface="Lato"/>
              </a:rPr>
              <a:t>)</a:t>
            </a:r>
            <a:endParaRPr>
              <a:latin typeface="Lato"/>
              <a:ea typeface="Lato"/>
              <a:cs typeface="Lato"/>
              <a:sym typeface="Lato"/>
            </a:endParaRPr>
          </a:p>
        </p:txBody>
      </p:sp>
      <p:sp>
        <p:nvSpPr>
          <p:cNvPr id="329" name="Google Shape;32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30" name="Google Shape;330;p36"/>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331" name="Google Shape;331;p36"/>
          <p:cNvSpPr txBox="1"/>
          <p:nvPr/>
        </p:nvSpPr>
        <p:spPr>
          <a:xfrm>
            <a:off x="400175" y="4347625"/>
            <a:ext cx="2923800" cy="7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4"/>
              </a:rPr>
              <a:t>https://omsa.illinois.edu/</a:t>
            </a:r>
            <a:endParaRPr sz="800"/>
          </a:p>
        </p:txBody>
      </p:sp>
      <p:pic>
        <p:nvPicPr>
          <p:cNvPr id="332" name="Google Shape;332;p36"/>
          <p:cNvPicPr preferRelativeResize="0"/>
          <p:nvPr/>
        </p:nvPicPr>
        <p:blipFill>
          <a:blip r:embed="rId5">
            <a:alphaModFix/>
          </a:blip>
          <a:stretch>
            <a:fillRect/>
          </a:stretch>
        </p:blipFill>
        <p:spPr>
          <a:xfrm>
            <a:off x="1396475" y="1377950"/>
            <a:ext cx="6351040" cy="30251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CARE</a:t>
            </a:r>
            <a:endParaRPr>
              <a:latin typeface="Lato"/>
              <a:ea typeface="Lato"/>
              <a:cs typeface="Lato"/>
              <a:sym typeface="Lato"/>
            </a:endParaRPr>
          </a:p>
        </p:txBody>
      </p:sp>
      <p:sp>
        <p:nvSpPr>
          <p:cNvPr id="338" name="Google Shape;338;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39" name="Google Shape;339;p37"/>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340" name="Google Shape;340;p37"/>
          <p:cNvSpPr txBox="1"/>
          <p:nvPr/>
        </p:nvSpPr>
        <p:spPr>
          <a:xfrm>
            <a:off x="400175" y="4347625"/>
            <a:ext cx="2923800" cy="7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4"/>
              </a:rPr>
              <a:t>https://care.engineering.illinois.edu/</a:t>
            </a:r>
            <a:endParaRPr sz="800"/>
          </a:p>
        </p:txBody>
      </p:sp>
      <p:pic>
        <p:nvPicPr>
          <p:cNvPr id="341" name="Google Shape;341;p37"/>
          <p:cNvPicPr preferRelativeResize="0"/>
          <p:nvPr/>
        </p:nvPicPr>
        <p:blipFill>
          <a:blip r:embed="rId5">
            <a:alphaModFix/>
          </a:blip>
          <a:stretch>
            <a:fillRect/>
          </a:stretch>
        </p:blipFill>
        <p:spPr>
          <a:xfrm>
            <a:off x="1451750" y="1170125"/>
            <a:ext cx="6240500" cy="3025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8"/>
          <p:cNvSpPr txBox="1"/>
          <p:nvPr>
            <p:ph type="title"/>
          </p:nvPr>
        </p:nvSpPr>
        <p:spPr>
          <a:xfrm>
            <a:off x="715100" y="928350"/>
            <a:ext cx="3600300" cy="3286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rgbClr val="FFFFFF"/>
                </a:solidFill>
                <a:latin typeface="Lato"/>
                <a:ea typeface="Lato"/>
                <a:cs typeface="Lato"/>
                <a:sym typeface="Lato"/>
              </a:rPr>
              <a:t>Picture</a:t>
            </a:r>
            <a:r>
              <a:rPr b="1" lang="en" sz="3500">
                <a:solidFill>
                  <a:srgbClr val="FFFFFF"/>
                </a:solidFill>
                <a:latin typeface="Lato"/>
                <a:ea typeface="Lato"/>
                <a:cs typeface="Lato"/>
                <a:sym typeface="Lato"/>
              </a:rPr>
              <a:t> Time!</a:t>
            </a:r>
            <a:endParaRPr b="1" sz="3500">
              <a:solidFill>
                <a:srgbClr val="FFFFFF"/>
              </a:solidFill>
              <a:latin typeface="Lato"/>
              <a:ea typeface="Lato"/>
              <a:cs typeface="Lato"/>
              <a:sym typeface="Lato"/>
            </a:endParaRPr>
          </a:p>
        </p:txBody>
      </p:sp>
      <p:sp>
        <p:nvSpPr>
          <p:cNvPr id="347" name="Google Shape;347;p38"/>
          <p:cNvSpPr/>
          <p:nvPr/>
        </p:nvSpPr>
        <p:spPr>
          <a:xfrm flipH="1">
            <a:off x="5543700" y="2345950"/>
            <a:ext cx="3600300" cy="2797500"/>
          </a:xfrm>
          <a:prstGeom prst="rtTriangle">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8"/>
          <p:cNvSpPr/>
          <p:nvPr/>
        </p:nvSpPr>
        <p:spPr>
          <a:xfrm flipH="1">
            <a:off x="6209700" y="2860450"/>
            <a:ext cx="2934300" cy="2283000"/>
          </a:xfrm>
          <a:prstGeom prst="rtTriangle">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8"/>
          <p:cNvSpPr/>
          <p:nvPr/>
        </p:nvSpPr>
        <p:spPr>
          <a:xfrm flipH="1">
            <a:off x="6749100" y="3274275"/>
            <a:ext cx="2394900" cy="1869300"/>
          </a:xfrm>
          <a:prstGeom prst="rtTriangle">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51" name="Google Shape;351;p38"/>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352" name="Google Shape;352;p38"/>
          <p:cNvSpPr/>
          <p:nvPr/>
        </p:nvSpPr>
        <p:spPr>
          <a:xfrm>
            <a:off x="714950" y="3694450"/>
            <a:ext cx="3600600" cy="10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9"/>
          <p:cNvSpPr txBox="1"/>
          <p:nvPr/>
        </p:nvSpPr>
        <p:spPr>
          <a:xfrm>
            <a:off x="4059100" y="2044850"/>
            <a:ext cx="4873200" cy="136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7200">
                <a:latin typeface="Lato"/>
                <a:ea typeface="Lato"/>
                <a:cs typeface="Lato"/>
                <a:sym typeface="Lato"/>
              </a:rPr>
              <a:t>Questions?</a:t>
            </a:r>
            <a:endParaRPr b="1" sz="7200">
              <a:latin typeface="Lato"/>
              <a:ea typeface="Lato"/>
              <a:cs typeface="Lato"/>
              <a:sym typeface="Lato"/>
            </a:endParaRPr>
          </a:p>
        </p:txBody>
      </p:sp>
      <p:sp>
        <p:nvSpPr>
          <p:cNvPr id="358" name="Google Shape;358;p39"/>
          <p:cNvSpPr/>
          <p:nvPr/>
        </p:nvSpPr>
        <p:spPr>
          <a:xfrm>
            <a:off x="1" y="4394700"/>
            <a:ext cx="1353000" cy="748800"/>
          </a:xfrm>
          <a:prstGeom prst="triangle">
            <a:avLst>
              <a:gd fmla="val 50000" name="adj"/>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9"/>
          <p:cNvSpPr/>
          <p:nvPr/>
        </p:nvSpPr>
        <p:spPr>
          <a:xfrm>
            <a:off x="1353001" y="3645900"/>
            <a:ext cx="1353000" cy="748800"/>
          </a:xfrm>
          <a:prstGeom prst="triangle">
            <a:avLst>
              <a:gd fmla="val 50000" name="adj"/>
            </a:avLst>
          </a:prstGeom>
          <a:solidFill>
            <a:srgbClr val="CC4125"/>
          </a:solidFill>
          <a:ln cap="flat" cmpd="sng" w="9525">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9"/>
          <p:cNvSpPr/>
          <p:nvPr/>
        </p:nvSpPr>
        <p:spPr>
          <a:xfrm>
            <a:off x="2706001" y="3645900"/>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9"/>
          <p:cNvSpPr/>
          <p:nvPr/>
        </p:nvSpPr>
        <p:spPr>
          <a:xfrm>
            <a:off x="1" y="3645900"/>
            <a:ext cx="1353000" cy="748800"/>
          </a:xfrm>
          <a:prstGeom prst="triangle">
            <a:avLst>
              <a:gd fmla="val 50000" name="adj"/>
            </a:avLst>
          </a:prstGeom>
          <a:solidFill>
            <a:srgbClr val="CC4125"/>
          </a:solidFill>
          <a:ln cap="flat" cmpd="sng" w="9525">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9"/>
          <p:cNvSpPr/>
          <p:nvPr/>
        </p:nvSpPr>
        <p:spPr>
          <a:xfrm rot="10800000">
            <a:off x="693701" y="4394700"/>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9"/>
          <p:cNvSpPr/>
          <p:nvPr/>
        </p:nvSpPr>
        <p:spPr>
          <a:xfrm>
            <a:off x="1353001" y="4394700"/>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9"/>
          <p:cNvSpPr/>
          <p:nvPr/>
        </p:nvSpPr>
        <p:spPr>
          <a:xfrm rot="10800000">
            <a:off x="2046701" y="4394700"/>
            <a:ext cx="1353000" cy="748800"/>
          </a:xfrm>
          <a:prstGeom prst="triangle">
            <a:avLst>
              <a:gd fmla="val 50000" name="adj"/>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9"/>
          <p:cNvSpPr/>
          <p:nvPr/>
        </p:nvSpPr>
        <p:spPr>
          <a:xfrm rot="10800000">
            <a:off x="693701" y="-126475"/>
            <a:ext cx="1353000" cy="748800"/>
          </a:xfrm>
          <a:prstGeom prst="triangle">
            <a:avLst>
              <a:gd fmla="val 50000" name="adj"/>
            </a:avLst>
          </a:prstGeom>
          <a:solidFill>
            <a:srgbClr val="B6D7A8"/>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9"/>
          <p:cNvSpPr/>
          <p:nvPr/>
        </p:nvSpPr>
        <p:spPr>
          <a:xfrm rot="10800000">
            <a:off x="693701" y="3645900"/>
            <a:ext cx="1353000" cy="748800"/>
          </a:xfrm>
          <a:prstGeom prst="triangle">
            <a:avLst>
              <a:gd fmla="val 50000" name="adj"/>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9"/>
          <p:cNvSpPr/>
          <p:nvPr/>
        </p:nvSpPr>
        <p:spPr>
          <a:xfrm rot="10800000">
            <a:off x="2046701" y="3645900"/>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9"/>
          <p:cNvSpPr/>
          <p:nvPr/>
        </p:nvSpPr>
        <p:spPr>
          <a:xfrm>
            <a:off x="2706001" y="2136938"/>
            <a:ext cx="1353000" cy="748800"/>
          </a:xfrm>
          <a:prstGeom prst="triangle">
            <a:avLst>
              <a:gd fmla="val 500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9"/>
          <p:cNvSpPr/>
          <p:nvPr/>
        </p:nvSpPr>
        <p:spPr>
          <a:xfrm>
            <a:off x="1353001" y="1388150"/>
            <a:ext cx="1353000" cy="748800"/>
          </a:xfrm>
          <a:prstGeom prst="triangle">
            <a:avLst>
              <a:gd fmla="val 50000"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9"/>
          <p:cNvSpPr/>
          <p:nvPr/>
        </p:nvSpPr>
        <p:spPr>
          <a:xfrm>
            <a:off x="1" y="1382475"/>
            <a:ext cx="1353000" cy="748800"/>
          </a:xfrm>
          <a:prstGeom prst="triangle">
            <a:avLst>
              <a:gd fmla="val 50000" name="adj"/>
            </a:avLst>
          </a:pr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9"/>
          <p:cNvSpPr/>
          <p:nvPr/>
        </p:nvSpPr>
        <p:spPr>
          <a:xfrm>
            <a:off x="1353001" y="2136950"/>
            <a:ext cx="1353000" cy="748800"/>
          </a:xfrm>
          <a:prstGeom prst="triangle">
            <a:avLst>
              <a:gd fmla="val 50000"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9"/>
          <p:cNvSpPr/>
          <p:nvPr/>
        </p:nvSpPr>
        <p:spPr>
          <a:xfrm>
            <a:off x="1" y="2136950"/>
            <a:ext cx="1353000" cy="748800"/>
          </a:xfrm>
          <a:prstGeom prst="triangle">
            <a:avLst>
              <a:gd fmla="val 500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9"/>
          <p:cNvSpPr/>
          <p:nvPr/>
        </p:nvSpPr>
        <p:spPr>
          <a:xfrm>
            <a:off x="1353001" y="2891425"/>
            <a:ext cx="1353000" cy="748800"/>
          </a:xfrm>
          <a:prstGeom prst="triangle">
            <a:avLst>
              <a:gd fmla="val 50000" name="adj"/>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9"/>
          <p:cNvSpPr/>
          <p:nvPr/>
        </p:nvSpPr>
        <p:spPr>
          <a:xfrm>
            <a:off x="1" y="2891425"/>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9"/>
          <p:cNvSpPr/>
          <p:nvPr/>
        </p:nvSpPr>
        <p:spPr>
          <a:xfrm rot="10800000">
            <a:off x="2046701" y="628000"/>
            <a:ext cx="1353000" cy="748800"/>
          </a:xfrm>
          <a:prstGeom prst="triangle">
            <a:avLst>
              <a:gd fmla="val 500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9"/>
          <p:cNvSpPr/>
          <p:nvPr/>
        </p:nvSpPr>
        <p:spPr>
          <a:xfrm rot="10800000">
            <a:off x="693701" y="628000"/>
            <a:ext cx="1353000" cy="748800"/>
          </a:xfrm>
          <a:prstGeom prst="triangle">
            <a:avLst>
              <a:gd fmla="val 50000" name="adj"/>
            </a:avLst>
          </a:prstGeom>
          <a:solidFill>
            <a:srgbClr val="6AA84F"/>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9"/>
          <p:cNvSpPr/>
          <p:nvPr/>
        </p:nvSpPr>
        <p:spPr>
          <a:xfrm rot="10800000">
            <a:off x="2046701" y="1388150"/>
            <a:ext cx="1353000" cy="748800"/>
          </a:xfrm>
          <a:prstGeom prst="triangle">
            <a:avLst>
              <a:gd fmla="val 50000" name="adj"/>
            </a:avLst>
          </a:pr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9"/>
          <p:cNvSpPr/>
          <p:nvPr/>
        </p:nvSpPr>
        <p:spPr>
          <a:xfrm rot="10800000">
            <a:off x="693701" y="1388150"/>
            <a:ext cx="1353000" cy="748800"/>
          </a:xfrm>
          <a:prstGeom prst="triangle">
            <a:avLst>
              <a:gd fmla="val 50000"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9"/>
          <p:cNvSpPr/>
          <p:nvPr/>
        </p:nvSpPr>
        <p:spPr>
          <a:xfrm rot="10800000">
            <a:off x="2046701" y="2136950"/>
            <a:ext cx="1353000" cy="748800"/>
          </a:xfrm>
          <a:prstGeom prst="triangle">
            <a:avLst>
              <a:gd fmla="val 50000"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9"/>
          <p:cNvSpPr/>
          <p:nvPr/>
        </p:nvSpPr>
        <p:spPr>
          <a:xfrm rot="10800000">
            <a:off x="693701" y="2136950"/>
            <a:ext cx="1353000" cy="748800"/>
          </a:xfrm>
          <a:prstGeom prst="triangle">
            <a:avLst>
              <a:gd fmla="val 500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9"/>
          <p:cNvSpPr/>
          <p:nvPr/>
        </p:nvSpPr>
        <p:spPr>
          <a:xfrm rot="10800000">
            <a:off x="2046701" y="2891425"/>
            <a:ext cx="1353000" cy="748800"/>
          </a:xfrm>
          <a:prstGeom prst="triangle">
            <a:avLst>
              <a:gd fmla="val 50000" name="adj"/>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9"/>
          <p:cNvSpPr/>
          <p:nvPr/>
        </p:nvSpPr>
        <p:spPr>
          <a:xfrm rot="10800000">
            <a:off x="693701" y="2891425"/>
            <a:ext cx="1353000" cy="748800"/>
          </a:xfrm>
          <a:prstGeom prst="triangle">
            <a:avLst>
              <a:gd fmla="val 50000" name="adj"/>
            </a:avLst>
          </a:prstGeom>
          <a:solidFill>
            <a:srgbClr val="CC4125"/>
          </a:solidFill>
          <a:ln cap="flat" cmpd="sng" w="9525">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9"/>
          <p:cNvSpPr/>
          <p:nvPr/>
        </p:nvSpPr>
        <p:spPr>
          <a:xfrm>
            <a:off x="1" y="628000"/>
            <a:ext cx="1353000" cy="748800"/>
          </a:xfrm>
          <a:prstGeom prst="triangle">
            <a:avLst>
              <a:gd fmla="val 500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9"/>
          <p:cNvSpPr/>
          <p:nvPr/>
        </p:nvSpPr>
        <p:spPr>
          <a:xfrm>
            <a:off x="1353001" y="628000"/>
            <a:ext cx="1353000" cy="748800"/>
          </a:xfrm>
          <a:prstGeom prst="triangle">
            <a:avLst>
              <a:gd fmla="val 500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9"/>
          <p:cNvSpPr/>
          <p:nvPr/>
        </p:nvSpPr>
        <p:spPr>
          <a:xfrm>
            <a:off x="1353001" y="-126487"/>
            <a:ext cx="1353000" cy="748800"/>
          </a:xfrm>
          <a:prstGeom prst="triangle">
            <a:avLst>
              <a:gd fmla="val 50000" name="adj"/>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9"/>
          <p:cNvSpPr/>
          <p:nvPr/>
        </p:nvSpPr>
        <p:spPr>
          <a:xfrm>
            <a:off x="2706001" y="628000"/>
            <a:ext cx="1353000" cy="748800"/>
          </a:xfrm>
          <a:prstGeom prst="triangle">
            <a:avLst>
              <a:gd fmla="val 50000" name="adj"/>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9"/>
          <p:cNvSpPr/>
          <p:nvPr/>
        </p:nvSpPr>
        <p:spPr>
          <a:xfrm>
            <a:off x="1" y="-132150"/>
            <a:ext cx="1353000" cy="748800"/>
          </a:xfrm>
          <a:prstGeom prst="triangle">
            <a:avLst>
              <a:gd fmla="val 50000" name="adj"/>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9"/>
          <p:cNvSpPr/>
          <p:nvPr/>
        </p:nvSpPr>
        <p:spPr>
          <a:xfrm rot="10800000">
            <a:off x="2046701" y="-112300"/>
            <a:ext cx="1353000" cy="748800"/>
          </a:xfrm>
          <a:prstGeom prst="triangle">
            <a:avLst>
              <a:gd fmla="val 50000" name="adj"/>
            </a:avLst>
          </a:prstGeom>
          <a:solidFill>
            <a:srgbClr val="B6D7A8"/>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9"/>
          <p:cNvSpPr/>
          <p:nvPr/>
        </p:nvSpPr>
        <p:spPr>
          <a:xfrm>
            <a:off x="2706100" y="0"/>
            <a:ext cx="13530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9"/>
          <p:cNvSpPr/>
          <p:nvPr/>
        </p:nvSpPr>
        <p:spPr>
          <a:xfrm>
            <a:off x="-100" y="0"/>
            <a:ext cx="6594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2" name="Google Shape;392;p39"/>
          <p:cNvPicPr preferRelativeResize="0"/>
          <p:nvPr/>
        </p:nvPicPr>
        <p:blipFill>
          <a:blip r:embed="rId3">
            <a:alphaModFix/>
          </a:blip>
          <a:stretch>
            <a:fillRect/>
          </a:stretch>
        </p:blipFill>
        <p:spPr>
          <a:xfrm>
            <a:off x="8157299" y="376788"/>
            <a:ext cx="675001" cy="7091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Upcoming Events</a:t>
            </a:r>
            <a:endParaRPr/>
          </a:p>
        </p:txBody>
      </p:sp>
      <p:sp>
        <p:nvSpPr>
          <p:cNvPr id="398" name="Google Shape;398;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9" name="Google Shape;399;p40"/>
          <p:cNvSpPr/>
          <p:nvPr/>
        </p:nvSpPr>
        <p:spPr>
          <a:xfrm rot="8132499">
            <a:off x="480706"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0"/>
          <p:cNvSpPr/>
          <p:nvPr/>
        </p:nvSpPr>
        <p:spPr>
          <a:xfrm rot="8132499">
            <a:off x="937905"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0"/>
          <p:cNvSpPr/>
          <p:nvPr/>
        </p:nvSpPr>
        <p:spPr>
          <a:xfrm rot="8132499">
            <a:off x="1389605" y="1507510"/>
            <a:ext cx="807835" cy="832445"/>
          </a:xfrm>
          <a:prstGeom prst="halfFrame">
            <a:avLst>
              <a:gd fmla="val 33333" name="adj1"/>
              <a:gd fmla="val 33333" name="adj2"/>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0"/>
          <p:cNvSpPr/>
          <p:nvPr/>
        </p:nvSpPr>
        <p:spPr>
          <a:xfrm rot="8132499">
            <a:off x="1853214"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0"/>
          <p:cNvSpPr/>
          <p:nvPr/>
        </p:nvSpPr>
        <p:spPr>
          <a:xfrm rot="8132499">
            <a:off x="2309044"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0"/>
          <p:cNvSpPr/>
          <p:nvPr/>
        </p:nvSpPr>
        <p:spPr>
          <a:xfrm rot="8132499">
            <a:off x="5054995"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0"/>
          <p:cNvSpPr/>
          <p:nvPr/>
        </p:nvSpPr>
        <p:spPr>
          <a:xfrm rot="8132499">
            <a:off x="2769491"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0"/>
          <p:cNvSpPr/>
          <p:nvPr/>
        </p:nvSpPr>
        <p:spPr>
          <a:xfrm rot="8132499">
            <a:off x="3682016"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0"/>
          <p:cNvSpPr/>
          <p:nvPr/>
        </p:nvSpPr>
        <p:spPr>
          <a:xfrm rot="8132499">
            <a:off x="5504195"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0"/>
          <p:cNvSpPr/>
          <p:nvPr/>
        </p:nvSpPr>
        <p:spPr>
          <a:xfrm rot="8132499">
            <a:off x="4603004"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0"/>
          <p:cNvSpPr/>
          <p:nvPr/>
        </p:nvSpPr>
        <p:spPr>
          <a:xfrm rot="8132499">
            <a:off x="3223427"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0"/>
          <p:cNvSpPr/>
          <p:nvPr/>
        </p:nvSpPr>
        <p:spPr>
          <a:xfrm rot="8132499">
            <a:off x="4136826"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0"/>
          <p:cNvSpPr/>
          <p:nvPr/>
        </p:nvSpPr>
        <p:spPr>
          <a:xfrm rot="8132499">
            <a:off x="7326367"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0"/>
          <p:cNvSpPr/>
          <p:nvPr/>
        </p:nvSpPr>
        <p:spPr>
          <a:xfrm rot="8132499">
            <a:off x="6871543"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0"/>
          <p:cNvSpPr/>
          <p:nvPr/>
        </p:nvSpPr>
        <p:spPr>
          <a:xfrm rot="8132499">
            <a:off x="6417787"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0"/>
          <p:cNvSpPr/>
          <p:nvPr/>
        </p:nvSpPr>
        <p:spPr>
          <a:xfrm rot="8132499">
            <a:off x="5957504"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0"/>
          <p:cNvSpPr/>
          <p:nvPr/>
        </p:nvSpPr>
        <p:spPr>
          <a:xfrm rot="-5400000">
            <a:off x="1408810" y="2234690"/>
            <a:ext cx="393900" cy="1430100"/>
          </a:xfrm>
          <a:prstGeom prst="leftBrace">
            <a:avLst>
              <a:gd fmla="val 8333" name="adj1"/>
              <a:gd fmla="val 50000" name="adj2"/>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0"/>
          <p:cNvSpPr/>
          <p:nvPr/>
        </p:nvSpPr>
        <p:spPr>
          <a:xfrm rot="-5400000">
            <a:off x="3936608" y="1136990"/>
            <a:ext cx="393900" cy="3625500"/>
          </a:xfrm>
          <a:prstGeom prst="leftBrace">
            <a:avLst>
              <a:gd fmla="val 8333" name="adj1"/>
              <a:gd fmla="val 57113" name="adj2"/>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0"/>
          <p:cNvSpPr/>
          <p:nvPr/>
        </p:nvSpPr>
        <p:spPr>
          <a:xfrm rot="-5400000">
            <a:off x="6940378" y="1771340"/>
            <a:ext cx="393900" cy="2356800"/>
          </a:xfrm>
          <a:prstGeom prst="leftBrace">
            <a:avLst>
              <a:gd fmla="val 8333" name="adj1"/>
              <a:gd fmla="val 50000" name="adj2"/>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0"/>
          <p:cNvSpPr/>
          <p:nvPr/>
        </p:nvSpPr>
        <p:spPr>
          <a:xfrm>
            <a:off x="306461" y="3333628"/>
            <a:ext cx="2598600" cy="1723200"/>
          </a:xfrm>
          <a:prstGeom prst="rect">
            <a:avLst/>
          </a:prstGeom>
          <a:solidFill>
            <a:srgbClr val="FFFFFF"/>
          </a:solidFill>
          <a:ln cap="flat" cmpd="sng" w="9525">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Fun!</a:t>
            </a:r>
            <a:endParaRPr b="1">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JEB Elections!</a:t>
            </a:r>
            <a:endParaRPr>
              <a:solidFill>
                <a:schemeClr val="dk1"/>
              </a:solidFill>
              <a:latin typeface="Lato"/>
              <a:ea typeface="Lato"/>
              <a:cs typeface="Lato"/>
              <a:sym typeface="Lato"/>
            </a:endParaRPr>
          </a:p>
          <a:p>
            <a:pPr indent="-317500" lvl="1" marL="9144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Sunday, Sept. 20th</a:t>
            </a:r>
            <a:endParaRPr b="1">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lang="en">
                <a:latin typeface="Lato"/>
                <a:ea typeface="Lato"/>
                <a:cs typeface="Lato"/>
                <a:sym typeface="Lato"/>
              </a:rPr>
              <a:t>Research Workshop</a:t>
            </a:r>
            <a:endParaRPr>
              <a:latin typeface="Lato"/>
              <a:ea typeface="Lato"/>
              <a:cs typeface="Lato"/>
              <a:sym typeface="Lato"/>
            </a:endParaRPr>
          </a:p>
          <a:p>
            <a:pPr indent="-317500" lvl="1" marL="914400" marR="0" rtl="0" algn="l">
              <a:lnSpc>
                <a:spcPct val="100000"/>
              </a:lnSpc>
              <a:spcBef>
                <a:spcPts val="0"/>
              </a:spcBef>
              <a:spcAft>
                <a:spcPts val="0"/>
              </a:spcAft>
              <a:buSzPts val="1400"/>
              <a:buFont typeface="Lato"/>
              <a:buChar char="❏"/>
            </a:pPr>
            <a:r>
              <a:rPr lang="en">
                <a:latin typeface="Lato"/>
                <a:ea typeface="Lato"/>
                <a:cs typeface="Lato"/>
                <a:sym typeface="Lato"/>
              </a:rPr>
              <a:t>Thursday, Sept. 24th</a:t>
            </a:r>
            <a:endParaRPr>
              <a:latin typeface="Lato"/>
              <a:ea typeface="Lato"/>
              <a:cs typeface="Lato"/>
              <a:sym typeface="Lato"/>
            </a:endParaRPr>
          </a:p>
          <a:p>
            <a:pPr indent="0" lvl="0" marL="457200" marR="0" rtl="0" algn="l">
              <a:lnSpc>
                <a:spcPct val="100000"/>
              </a:lnSpc>
              <a:spcBef>
                <a:spcPts val="0"/>
              </a:spcBef>
              <a:spcAft>
                <a:spcPts val="0"/>
              </a:spcAft>
              <a:buNone/>
            </a:pPr>
            <a:r>
              <a:t/>
            </a:r>
            <a:endParaRPr>
              <a:latin typeface="Lato"/>
              <a:ea typeface="Lato"/>
              <a:cs typeface="Lato"/>
              <a:sym typeface="Lato"/>
            </a:endParaRPr>
          </a:p>
        </p:txBody>
      </p:sp>
      <p:sp>
        <p:nvSpPr>
          <p:cNvPr id="419" name="Google Shape;419;p40"/>
          <p:cNvSpPr/>
          <p:nvPr/>
        </p:nvSpPr>
        <p:spPr>
          <a:xfrm>
            <a:off x="3072245" y="3333628"/>
            <a:ext cx="2598600" cy="1723200"/>
          </a:xfrm>
          <a:prstGeom prst="rect">
            <a:avLst/>
          </a:prstGeom>
          <a:solidFill>
            <a:srgbClr val="FFFFFF"/>
          </a:solidFill>
          <a:ln cap="flat" cmpd="sng" w="9525">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50">
                <a:latin typeface="Lato"/>
                <a:ea typeface="Lato"/>
                <a:cs typeface="Lato"/>
                <a:sym typeface="Lato"/>
              </a:rPr>
              <a:t>Academic</a:t>
            </a:r>
            <a:endParaRPr sz="1350">
              <a:solidFill>
                <a:srgbClr val="000000"/>
              </a:solidFill>
              <a:latin typeface="Lato"/>
              <a:ea typeface="Lato"/>
              <a:cs typeface="Lato"/>
              <a:sym typeface="Lato"/>
            </a:endParaRPr>
          </a:p>
          <a:p>
            <a:pPr indent="-314325" lvl="0" marL="457200" rtl="0" algn="l">
              <a:spcBef>
                <a:spcPts val="0"/>
              </a:spcBef>
              <a:spcAft>
                <a:spcPts val="0"/>
              </a:spcAft>
              <a:buClr>
                <a:srgbClr val="000000"/>
              </a:buClr>
              <a:buSzPts val="1350"/>
              <a:buFont typeface="Lato"/>
              <a:buChar char="❏"/>
            </a:pPr>
            <a:r>
              <a:rPr lang="en" sz="1350">
                <a:latin typeface="Lato"/>
                <a:ea typeface="Lato"/>
                <a:cs typeface="Lato"/>
                <a:sym typeface="Lato"/>
              </a:rPr>
              <a:t>NSBE Study Tables</a:t>
            </a:r>
            <a:endParaRPr sz="1350">
              <a:latin typeface="Lato"/>
              <a:ea typeface="Lato"/>
              <a:cs typeface="Lato"/>
              <a:sym typeface="Lato"/>
            </a:endParaRPr>
          </a:p>
          <a:p>
            <a:pPr indent="-314325" lvl="1" marL="914400" rtl="0" algn="l">
              <a:spcBef>
                <a:spcPts val="0"/>
              </a:spcBef>
              <a:spcAft>
                <a:spcPts val="0"/>
              </a:spcAft>
              <a:buClr>
                <a:srgbClr val="000000"/>
              </a:buClr>
              <a:buSzPts val="1350"/>
              <a:buFont typeface="Lato"/>
              <a:buChar char="❏"/>
            </a:pPr>
            <a:r>
              <a:rPr lang="en" sz="1350">
                <a:latin typeface="Lato"/>
                <a:ea typeface="Lato"/>
                <a:cs typeface="Lato"/>
                <a:sym typeface="Lato"/>
              </a:rPr>
              <a:t>Sunday’s and Tuesday’s 7-11pm</a:t>
            </a:r>
            <a:endParaRPr sz="1350">
              <a:latin typeface="Lato"/>
              <a:ea typeface="Lato"/>
              <a:cs typeface="Lato"/>
              <a:sym typeface="Lato"/>
            </a:endParaRPr>
          </a:p>
        </p:txBody>
      </p:sp>
      <p:sp>
        <p:nvSpPr>
          <p:cNvPr id="420" name="Google Shape;420;p40"/>
          <p:cNvSpPr/>
          <p:nvPr/>
        </p:nvSpPr>
        <p:spPr>
          <a:xfrm>
            <a:off x="5838028" y="3333628"/>
            <a:ext cx="2598600" cy="1723200"/>
          </a:xfrm>
          <a:prstGeom prst="rect">
            <a:avLst/>
          </a:prstGeom>
          <a:solidFill>
            <a:srgbClr val="FFFFFF"/>
          </a:solidFill>
          <a:ln cap="flat" cmpd="sng" w="9525">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Lato"/>
                <a:ea typeface="Lato"/>
                <a:cs typeface="Lato"/>
                <a:sym typeface="Lato"/>
              </a:rPr>
              <a:t>GBMs</a:t>
            </a:r>
            <a:endParaRPr>
              <a:solidFill>
                <a:srgbClr val="000000"/>
              </a:solidFill>
              <a:latin typeface="Lato"/>
              <a:ea typeface="Lato"/>
              <a:cs typeface="Lato"/>
              <a:sym typeface="Lato"/>
            </a:endParaRPr>
          </a:p>
          <a:p>
            <a:pPr indent="-311150" lvl="0" marL="457200" rtl="0" algn="l">
              <a:spcBef>
                <a:spcPts val="0"/>
              </a:spcBef>
              <a:spcAft>
                <a:spcPts val="0"/>
              </a:spcAft>
              <a:buClr>
                <a:srgbClr val="000000"/>
              </a:buClr>
              <a:buSzPts val="1300"/>
              <a:buFont typeface="Lato"/>
              <a:buChar char="❏"/>
            </a:pPr>
            <a:r>
              <a:rPr lang="en" sz="1300">
                <a:latin typeface="Lato"/>
                <a:ea typeface="Lato"/>
                <a:cs typeface="Lato"/>
                <a:sym typeface="Lato"/>
              </a:rPr>
              <a:t>Intro to Grad School</a:t>
            </a:r>
            <a:endParaRPr sz="1300">
              <a:solidFill>
                <a:srgbClr val="000000"/>
              </a:solidFill>
              <a:latin typeface="Lato"/>
              <a:ea typeface="Lato"/>
              <a:cs typeface="Lato"/>
              <a:sym typeface="Lato"/>
            </a:endParaRPr>
          </a:p>
          <a:p>
            <a:pPr indent="-311150" lvl="1" marL="914400" rtl="0" algn="l">
              <a:spcBef>
                <a:spcPts val="0"/>
              </a:spcBef>
              <a:spcAft>
                <a:spcPts val="0"/>
              </a:spcAft>
              <a:buClr>
                <a:srgbClr val="000000"/>
              </a:buClr>
              <a:buSzPts val="1300"/>
              <a:buFont typeface="Lato"/>
              <a:buChar char="❏"/>
            </a:pPr>
            <a:r>
              <a:rPr lang="en" sz="1300">
                <a:latin typeface="Lato"/>
                <a:ea typeface="Lato"/>
                <a:cs typeface="Lato"/>
                <a:sym typeface="Lato"/>
              </a:rPr>
              <a:t>Thursday, Sept. 17th</a:t>
            </a:r>
            <a:endParaRPr sz="1300">
              <a:solidFill>
                <a:srgbClr val="000000"/>
              </a:solidFill>
              <a:latin typeface="Lato"/>
              <a:ea typeface="Lato"/>
              <a:cs typeface="Lato"/>
              <a:sym typeface="Lato"/>
            </a:endParaRPr>
          </a:p>
          <a:p>
            <a:pPr indent="-311150" lvl="0" marL="457200" rtl="0" algn="l">
              <a:spcBef>
                <a:spcPts val="0"/>
              </a:spcBef>
              <a:spcAft>
                <a:spcPts val="0"/>
              </a:spcAft>
              <a:buClr>
                <a:srgbClr val="000000"/>
              </a:buClr>
              <a:buSzPts val="1300"/>
              <a:buFont typeface="Lato"/>
              <a:buChar char="❏"/>
            </a:pPr>
            <a:r>
              <a:rPr lang="en" sz="1300">
                <a:latin typeface="Lato"/>
                <a:ea typeface="Lato"/>
                <a:cs typeface="Lato"/>
                <a:sym typeface="Lato"/>
              </a:rPr>
              <a:t>Facebook</a:t>
            </a:r>
            <a:endParaRPr sz="1300">
              <a:latin typeface="Lato"/>
              <a:ea typeface="Lato"/>
              <a:cs typeface="Lato"/>
              <a:sym typeface="Lato"/>
            </a:endParaRPr>
          </a:p>
          <a:p>
            <a:pPr indent="-311150" lvl="1" marL="914400" rtl="0" algn="l">
              <a:spcBef>
                <a:spcPts val="0"/>
              </a:spcBef>
              <a:spcAft>
                <a:spcPts val="0"/>
              </a:spcAft>
              <a:buClr>
                <a:srgbClr val="000000"/>
              </a:buClr>
              <a:buSzPts val="1300"/>
              <a:buFont typeface="Lato"/>
              <a:buChar char="❏"/>
            </a:pPr>
            <a:r>
              <a:rPr lang="en" sz="1300">
                <a:latin typeface="Lato"/>
                <a:ea typeface="Lato"/>
                <a:cs typeface="Lato"/>
                <a:sym typeface="Lato"/>
              </a:rPr>
              <a:t>Monday, Sept. 21st</a:t>
            </a:r>
            <a:endParaRPr sz="1300">
              <a:latin typeface="Lato"/>
              <a:ea typeface="Lato"/>
              <a:cs typeface="Lato"/>
              <a:sym typeface="Lato"/>
            </a:endParaRPr>
          </a:p>
          <a:p>
            <a:pPr indent="-311150" lvl="0" marL="457200" rtl="0" algn="l">
              <a:spcBef>
                <a:spcPts val="0"/>
              </a:spcBef>
              <a:spcAft>
                <a:spcPts val="0"/>
              </a:spcAft>
              <a:buClr>
                <a:srgbClr val="000000"/>
              </a:buClr>
              <a:buSzPts val="1300"/>
              <a:buFont typeface="Lato"/>
              <a:buChar char="❏"/>
            </a:pPr>
            <a:r>
              <a:rPr lang="en" sz="1300">
                <a:latin typeface="Lato"/>
                <a:ea typeface="Lato"/>
                <a:cs typeface="Lato"/>
                <a:sym typeface="Lato"/>
              </a:rPr>
              <a:t>Pepsi</a:t>
            </a:r>
            <a:endParaRPr sz="1300">
              <a:latin typeface="Lato"/>
              <a:ea typeface="Lato"/>
              <a:cs typeface="Lato"/>
              <a:sym typeface="Lato"/>
            </a:endParaRPr>
          </a:p>
          <a:p>
            <a:pPr indent="-311150" lvl="1" marL="914400" rtl="0" algn="l">
              <a:spcBef>
                <a:spcPts val="0"/>
              </a:spcBef>
              <a:spcAft>
                <a:spcPts val="0"/>
              </a:spcAft>
              <a:buClr>
                <a:srgbClr val="000000"/>
              </a:buClr>
              <a:buSzPts val="1300"/>
              <a:buFont typeface="Lato"/>
              <a:buChar char="❏"/>
            </a:pPr>
            <a:r>
              <a:rPr lang="en" sz="1300">
                <a:latin typeface="Lato"/>
                <a:ea typeface="Lato"/>
                <a:cs typeface="Lato"/>
                <a:sym typeface="Lato"/>
              </a:rPr>
              <a:t>Tuesday, Sept. 22nd</a:t>
            </a:r>
            <a:endParaRPr sz="1300">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1"/>
          <p:cNvSpPr txBox="1"/>
          <p:nvPr/>
        </p:nvSpPr>
        <p:spPr>
          <a:xfrm>
            <a:off x="4059100" y="2044850"/>
            <a:ext cx="4873200" cy="136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7200">
                <a:latin typeface="Lato"/>
                <a:ea typeface="Lato"/>
                <a:cs typeface="Lato"/>
                <a:sym typeface="Lato"/>
              </a:rPr>
              <a:t>Thank you!</a:t>
            </a:r>
            <a:endParaRPr b="1" sz="7200">
              <a:latin typeface="Lato"/>
              <a:ea typeface="Lato"/>
              <a:cs typeface="Lato"/>
              <a:sym typeface="Lato"/>
            </a:endParaRPr>
          </a:p>
        </p:txBody>
      </p:sp>
      <p:sp>
        <p:nvSpPr>
          <p:cNvPr id="426" name="Google Shape;426;p41"/>
          <p:cNvSpPr txBox="1"/>
          <p:nvPr/>
        </p:nvSpPr>
        <p:spPr>
          <a:xfrm>
            <a:off x="4315425" y="3362100"/>
            <a:ext cx="4616700" cy="840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000">
                <a:latin typeface="Lato"/>
                <a:ea typeface="Lato"/>
                <a:cs typeface="Lato"/>
                <a:sym typeface="Lato"/>
              </a:rPr>
              <a:t>Questions?</a:t>
            </a:r>
            <a:endParaRPr sz="3000">
              <a:latin typeface="Lato"/>
              <a:ea typeface="Lato"/>
              <a:cs typeface="Lato"/>
              <a:sym typeface="Lato"/>
            </a:endParaRPr>
          </a:p>
        </p:txBody>
      </p:sp>
      <p:sp>
        <p:nvSpPr>
          <p:cNvPr id="427" name="Google Shape;427;p41"/>
          <p:cNvSpPr/>
          <p:nvPr/>
        </p:nvSpPr>
        <p:spPr>
          <a:xfrm>
            <a:off x="1" y="4394700"/>
            <a:ext cx="1353000" cy="748800"/>
          </a:xfrm>
          <a:prstGeom prst="triangle">
            <a:avLst>
              <a:gd fmla="val 50000" name="adj"/>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1"/>
          <p:cNvSpPr/>
          <p:nvPr/>
        </p:nvSpPr>
        <p:spPr>
          <a:xfrm>
            <a:off x="1353001" y="3645900"/>
            <a:ext cx="1353000" cy="748800"/>
          </a:xfrm>
          <a:prstGeom prst="triangle">
            <a:avLst>
              <a:gd fmla="val 50000" name="adj"/>
            </a:avLst>
          </a:prstGeom>
          <a:solidFill>
            <a:srgbClr val="CC4125"/>
          </a:solidFill>
          <a:ln cap="flat" cmpd="sng" w="9525">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1"/>
          <p:cNvSpPr/>
          <p:nvPr/>
        </p:nvSpPr>
        <p:spPr>
          <a:xfrm>
            <a:off x="2706001" y="3645900"/>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1"/>
          <p:cNvSpPr/>
          <p:nvPr/>
        </p:nvSpPr>
        <p:spPr>
          <a:xfrm>
            <a:off x="1" y="3645900"/>
            <a:ext cx="1353000" cy="748800"/>
          </a:xfrm>
          <a:prstGeom prst="triangle">
            <a:avLst>
              <a:gd fmla="val 50000" name="adj"/>
            </a:avLst>
          </a:prstGeom>
          <a:solidFill>
            <a:srgbClr val="CC4125"/>
          </a:solidFill>
          <a:ln cap="flat" cmpd="sng" w="9525">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1"/>
          <p:cNvSpPr/>
          <p:nvPr/>
        </p:nvSpPr>
        <p:spPr>
          <a:xfrm rot="10800000">
            <a:off x="693701" y="4394700"/>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1"/>
          <p:cNvSpPr/>
          <p:nvPr/>
        </p:nvSpPr>
        <p:spPr>
          <a:xfrm>
            <a:off x="1353001" y="4394700"/>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1"/>
          <p:cNvSpPr/>
          <p:nvPr/>
        </p:nvSpPr>
        <p:spPr>
          <a:xfrm rot="10800000">
            <a:off x="2046701" y="4394700"/>
            <a:ext cx="1353000" cy="748800"/>
          </a:xfrm>
          <a:prstGeom prst="triangle">
            <a:avLst>
              <a:gd fmla="val 50000" name="adj"/>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1"/>
          <p:cNvSpPr/>
          <p:nvPr/>
        </p:nvSpPr>
        <p:spPr>
          <a:xfrm rot="10800000">
            <a:off x="693701" y="-126475"/>
            <a:ext cx="1353000" cy="748800"/>
          </a:xfrm>
          <a:prstGeom prst="triangle">
            <a:avLst>
              <a:gd fmla="val 50000" name="adj"/>
            </a:avLst>
          </a:prstGeom>
          <a:solidFill>
            <a:srgbClr val="B6D7A8"/>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1"/>
          <p:cNvSpPr/>
          <p:nvPr/>
        </p:nvSpPr>
        <p:spPr>
          <a:xfrm rot="10800000">
            <a:off x="693701" y="3645900"/>
            <a:ext cx="1353000" cy="748800"/>
          </a:xfrm>
          <a:prstGeom prst="triangle">
            <a:avLst>
              <a:gd fmla="val 50000" name="adj"/>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1"/>
          <p:cNvSpPr/>
          <p:nvPr/>
        </p:nvSpPr>
        <p:spPr>
          <a:xfrm rot="10800000">
            <a:off x="2046701" y="3645900"/>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1"/>
          <p:cNvSpPr/>
          <p:nvPr/>
        </p:nvSpPr>
        <p:spPr>
          <a:xfrm>
            <a:off x="2706001" y="2136938"/>
            <a:ext cx="1353000" cy="748800"/>
          </a:xfrm>
          <a:prstGeom prst="triangle">
            <a:avLst>
              <a:gd fmla="val 500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1"/>
          <p:cNvSpPr/>
          <p:nvPr/>
        </p:nvSpPr>
        <p:spPr>
          <a:xfrm>
            <a:off x="1353001" y="1388150"/>
            <a:ext cx="1353000" cy="748800"/>
          </a:xfrm>
          <a:prstGeom prst="triangle">
            <a:avLst>
              <a:gd fmla="val 50000"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1"/>
          <p:cNvSpPr/>
          <p:nvPr/>
        </p:nvSpPr>
        <p:spPr>
          <a:xfrm>
            <a:off x="1" y="1382475"/>
            <a:ext cx="1353000" cy="748800"/>
          </a:xfrm>
          <a:prstGeom prst="triangle">
            <a:avLst>
              <a:gd fmla="val 50000" name="adj"/>
            </a:avLst>
          </a:pr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1"/>
          <p:cNvSpPr/>
          <p:nvPr/>
        </p:nvSpPr>
        <p:spPr>
          <a:xfrm>
            <a:off x="1353001" y="2136950"/>
            <a:ext cx="1353000" cy="748800"/>
          </a:xfrm>
          <a:prstGeom prst="triangle">
            <a:avLst>
              <a:gd fmla="val 50000"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1"/>
          <p:cNvSpPr/>
          <p:nvPr/>
        </p:nvSpPr>
        <p:spPr>
          <a:xfrm>
            <a:off x="1" y="2136950"/>
            <a:ext cx="1353000" cy="748800"/>
          </a:xfrm>
          <a:prstGeom prst="triangle">
            <a:avLst>
              <a:gd fmla="val 500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1"/>
          <p:cNvSpPr/>
          <p:nvPr/>
        </p:nvSpPr>
        <p:spPr>
          <a:xfrm>
            <a:off x="1353001" y="2891425"/>
            <a:ext cx="1353000" cy="748800"/>
          </a:xfrm>
          <a:prstGeom prst="triangle">
            <a:avLst>
              <a:gd fmla="val 50000" name="adj"/>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1"/>
          <p:cNvSpPr/>
          <p:nvPr/>
        </p:nvSpPr>
        <p:spPr>
          <a:xfrm>
            <a:off x="1" y="2891425"/>
            <a:ext cx="1353000" cy="748800"/>
          </a:xfrm>
          <a:prstGeom prst="triangle">
            <a:avLst>
              <a:gd fmla="val 50000" name="adj"/>
            </a:avLst>
          </a:prstGeom>
          <a:solidFill>
            <a:srgbClr val="A61C00"/>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1"/>
          <p:cNvSpPr/>
          <p:nvPr/>
        </p:nvSpPr>
        <p:spPr>
          <a:xfrm rot="10800000">
            <a:off x="2046701" y="628000"/>
            <a:ext cx="1353000" cy="748800"/>
          </a:xfrm>
          <a:prstGeom prst="triangle">
            <a:avLst>
              <a:gd fmla="val 500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1"/>
          <p:cNvSpPr/>
          <p:nvPr/>
        </p:nvSpPr>
        <p:spPr>
          <a:xfrm rot="10800000">
            <a:off x="693701" y="628000"/>
            <a:ext cx="1353000" cy="748800"/>
          </a:xfrm>
          <a:prstGeom prst="triangle">
            <a:avLst>
              <a:gd fmla="val 50000" name="adj"/>
            </a:avLst>
          </a:prstGeom>
          <a:solidFill>
            <a:srgbClr val="6AA84F"/>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1"/>
          <p:cNvSpPr/>
          <p:nvPr/>
        </p:nvSpPr>
        <p:spPr>
          <a:xfrm rot="10800000">
            <a:off x="2046701" y="1388150"/>
            <a:ext cx="1353000" cy="748800"/>
          </a:xfrm>
          <a:prstGeom prst="triangle">
            <a:avLst>
              <a:gd fmla="val 50000" name="adj"/>
            </a:avLst>
          </a:pr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1"/>
          <p:cNvSpPr/>
          <p:nvPr/>
        </p:nvSpPr>
        <p:spPr>
          <a:xfrm rot="10800000">
            <a:off x="693701" y="1388150"/>
            <a:ext cx="1353000" cy="748800"/>
          </a:xfrm>
          <a:prstGeom prst="triangle">
            <a:avLst>
              <a:gd fmla="val 50000"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1"/>
          <p:cNvSpPr/>
          <p:nvPr/>
        </p:nvSpPr>
        <p:spPr>
          <a:xfrm rot="10800000">
            <a:off x="2046701" y="2136950"/>
            <a:ext cx="1353000" cy="748800"/>
          </a:xfrm>
          <a:prstGeom prst="triangle">
            <a:avLst>
              <a:gd fmla="val 50000"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1"/>
          <p:cNvSpPr/>
          <p:nvPr/>
        </p:nvSpPr>
        <p:spPr>
          <a:xfrm rot="10800000">
            <a:off x="693701" y="2136950"/>
            <a:ext cx="1353000" cy="748800"/>
          </a:xfrm>
          <a:prstGeom prst="triangle">
            <a:avLst>
              <a:gd fmla="val 500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1"/>
          <p:cNvSpPr/>
          <p:nvPr/>
        </p:nvSpPr>
        <p:spPr>
          <a:xfrm rot="10800000">
            <a:off x="2046701" y="2891425"/>
            <a:ext cx="1353000" cy="748800"/>
          </a:xfrm>
          <a:prstGeom prst="triangle">
            <a:avLst>
              <a:gd fmla="val 50000" name="adj"/>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1"/>
          <p:cNvSpPr/>
          <p:nvPr/>
        </p:nvSpPr>
        <p:spPr>
          <a:xfrm rot="10800000">
            <a:off x="693701" y="2891425"/>
            <a:ext cx="1353000" cy="748800"/>
          </a:xfrm>
          <a:prstGeom prst="triangle">
            <a:avLst>
              <a:gd fmla="val 50000" name="adj"/>
            </a:avLst>
          </a:prstGeom>
          <a:solidFill>
            <a:srgbClr val="CC4125"/>
          </a:solidFill>
          <a:ln cap="flat" cmpd="sng" w="9525">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1"/>
          <p:cNvSpPr/>
          <p:nvPr/>
        </p:nvSpPr>
        <p:spPr>
          <a:xfrm>
            <a:off x="1" y="628000"/>
            <a:ext cx="1353000" cy="748800"/>
          </a:xfrm>
          <a:prstGeom prst="triangle">
            <a:avLst>
              <a:gd fmla="val 500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1"/>
          <p:cNvSpPr/>
          <p:nvPr/>
        </p:nvSpPr>
        <p:spPr>
          <a:xfrm>
            <a:off x="1353001" y="628000"/>
            <a:ext cx="1353000" cy="748800"/>
          </a:xfrm>
          <a:prstGeom prst="triangle">
            <a:avLst>
              <a:gd fmla="val 500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1"/>
          <p:cNvSpPr/>
          <p:nvPr/>
        </p:nvSpPr>
        <p:spPr>
          <a:xfrm>
            <a:off x="1353001" y="-126487"/>
            <a:ext cx="1353000" cy="748800"/>
          </a:xfrm>
          <a:prstGeom prst="triangle">
            <a:avLst>
              <a:gd fmla="val 50000" name="adj"/>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1"/>
          <p:cNvSpPr/>
          <p:nvPr/>
        </p:nvSpPr>
        <p:spPr>
          <a:xfrm>
            <a:off x="2706001" y="628000"/>
            <a:ext cx="1353000" cy="748800"/>
          </a:xfrm>
          <a:prstGeom prst="triangle">
            <a:avLst>
              <a:gd fmla="val 50000" name="adj"/>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1"/>
          <p:cNvSpPr/>
          <p:nvPr/>
        </p:nvSpPr>
        <p:spPr>
          <a:xfrm>
            <a:off x="1" y="-132150"/>
            <a:ext cx="1353000" cy="748800"/>
          </a:xfrm>
          <a:prstGeom prst="triangle">
            <a:avLst>
              <a:gd fmla="val 50000" name="adj"/>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1"/>
          <p:cNvSpPr/>
          <p:nvPr/>
        </p:nvSpPr>
        <p:spPr>
          <a:xfrm rot="10800000">
            <a:off x="2046701" y="-112300"/>
            <a:ext cx="1353000" cy="748800"/>
          </a:xfrm>
          <a:prstGeom prst="triangle">
            <a:avLst>
              <a:gd fmla="val 50000" name="adj"/>
            </a:avLst>
          </a:prstGeom>
          <a:solidFill>
            <a:srgbClr val="B6D7A8"/>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1"/>
          <p:cNvSpPr/>
          <p:nvPr/>
        </p:nvSpPr>
        <p:spPr>
          <a:xfrm>
            <a:off x="2706100" y="0"/>
            <a:ext cx="13530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1"/>
          <p:cNvSpPr/>
          <p:nvPr/>
        </p:nvSpPr>
        <p:spPr>
          <a:xfrm>
            <a:off x="-100" y="0"/>
            <a:ext cx="6594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61" name="Google Shape;461;p41"/>
          <p:cNvPicPr preferRelativeResize="0"/>
          <p:nvPr/>
        </p:nvPicPr>
        <p:blipFill>
          <a:blip r:embed="rId3">
            <a:alphaModFix/>
          </a:blip>
          <a:stretch>
            <a:fillRect/>
          </a:stretch>
        </p:blipFill>
        <p:spPr>
          <a:xfrm>
            <a:off x="8157299" y="376788"/>
            <a:ext cx="675001" cy="709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1" name="Google Shape;111;p15"/>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112" name="Google Shape;112;p15"/>
          <p:cNvSpPr/>
          <p:nvPr/>
        </p:nvSpPr>
        <p:spPr>
          <a:xfrm>
            <a:off x="1128300" y="1543050"/>
            <a:ext cx="6887400" cy="2458800"/>
          </a:xfrm>
          <a:prstGeom prst="bracePair">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Lato"/>
                <a:ea typeface="Lato"/>
                <a:cs typeface="Lato"/>
                <a:sym typeface="Lato"/>
              </a:rPr>
              <a:t>To increase the number of culturally responsible Black engineers who excel academically, succeed professionally, and positively impact the community</a:t>
            </a:r>
            <a:endParaRPr b="1" sz="2400">
              <a:latin typeface="Lato"/>
              <a:ea typeface="Lato"/>
              <a:cs typeface="Lato"/>
              <a:sym typeface="Lato"/>
            </a:endParaRPr>
          </a:p>
        </p:txBody>
      </p:sp>
      <p:sp>
        <p:nvSpPr>
          <p:cNvPr id="113" name="Google Shape;113;p15"/>
          <p:cNvSpPr/>
          <p:nvPr/>
        </p:nvSpPr>
        <p:spPr>
          <a:xfrm>
            <a:off x="150525" y="499350"/>
            <a:ext cx="7476900" cy="740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CC0000"/>
                </a:solidFill>
                <a:latin typeface="Lato"/>
                <a:ea typeface="Lato"/>
                <a:cs typeface="Lato"/>
                <a:sym typeface="Lato"/>
              </a:rPr>
              <a:t>The Mission of the National Society of Black Engineers is...</a:t>
            </a:r>
            <a:endParaRPr b="1" sz="2200">
              <a:solidFill>
                <a:srgbClr val="CC0000"/>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Sign-In</a:t>
            </a:r>
            <a:endParaRPr/>
          </a:p>
        </p:txBody>
      </p:sp>
      <p:sp>
        <p:nvSpPr>
          <p:cNvPr id="467" name="Google Shape;467;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68" name="Google Shape;468;p42"/>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469" name="Google Shape;469;p42"/>
          <p:cNvSpPr/>
          <p:nvPr/>
        </p:nvSpPr>
        <p:spPr>
          <a:xfrm>
            <a:off x="0" y="3521725"/>
            <a:ext cx="1254600" cy="1141500"/>
          </a:xfrm>
          <a:prstGeom prst="star4">
            <a:avLst>
              <a:gd fmla="val 12500" name="adj"/>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2"/>
          <p:cNvSpPr/>
          <p:nvPr/>
        </p:nvSpPr>
        <p:spPr>
          <a:xfrm>
            <a:off x="727675" y="4125025"/>
            <a:ext cx="915600" cy="931800"/>
          </a:xfrm>
          <a:prstGeom prst="star4">
            <a:avLst>
              <a:gd fmla="val 125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2"/>
          <p:cNvSpPr/>
          <p:nvPr/>
        </p:nvSpPr>
        <p:spPr>
          <a:xfrm>
            <a:off x="727675" y="3111200"/>
            <a:ext cx="704400" cy="630900"/>
          </a:xfrm>
          <a:prstGeom prst="star4">
            <a:avLst>
              <a:gd fmla="val 125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2" name="Google Shape;472;p42"/>
          <p:cNvPicPr preferRelativeResize="0"/>
          <p:nvPr/>
        </p:nvPicPr>
        <p:blipFill rotWithShape="1">
          <a:blip r:embed="rId4">
            <a:alphaModFix/>
          </a:blip>
          <a:srcRect b="43901" l="20008" r="18915" t="29931"/>
          <a:stretch/>
        </p:blipFill>
        <p:spPr>
          <a:xfrm>
            <a:off x="1466550" y="1728797"/>
            <a:ext cx="2823044" cy="2560578"/>
          </a:xfrm>
          <a:prstGeom prst="rect">
            <a:avLst/>
          </a:prstGeom>
          <a:noFill/>
          <a:ln>
            <a:noFill/>
          </a:ln>
        </p:spPr>
      </p:pic>
      <p:pic>
        <p:nvPicPr>
          <p:cNvPr id="473" name="Google Shape;473;p42"/>
          <p:cNvPicPr preferRelativeResize="0"/>
          <p:nvPr/>
        </p:nvPicPr>
        <p:blipFill>
          <a:blip r:embed="rId5">
            <a:alphaModFix/>
          </a:blip>
          <a:stretch>
            <a:fillRect/>
          </a:stretch>
        </p:blipFill>
        <p:spPr>
          <a:xfrm>
            <a:off x="5633473" y="1728797"/>
            <a:ext cx="1875440" cy="2010353"/>
          </a:xfrm>
          <a:prstGeom prst="rect">
            <a:avLst/>
          </a:prstGeom>
          <a:noFill/>
          <a:ln>
            <a:noFill/>
          </a:ln>
        </p:spPr>
      </p:pic>
      <p:sp>
        <p:nvSpPr>
          <p:cNvPr id="474" name="Google Shape;474;p42"/>
          <p:cNvSpPr txBox="1"/>
          <p:nvPr/>
        </p:nvSpPr>
        <p:spPr>
          <a:xfrm>
            <a:off x="1434001" y="1274250"/>
            <a:ext cx="2888100" cy="4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GSP Sign-In</a:t>
            </a:r>
            <a:endParaRPr sz="1800">
              <a:latin typeface="Lato"/>
              <a:ea typeface="Lato"/>
              <a:cs typeface="Lato"/>
              <a:sym typeface="Lato"/>
            </a:endParaRPr>
          </a:p>
        </p:txBody>
      </p:sp>
      <p:sp>
        <p:nvSpPr>
          <p:cNvPr id="475" name="Google Shape;475;p42"/>
          <p:cNvSpPr txBox="1"/>
          <p:nvPr/>
        </p:nvSpPr>
        <p:spPr>
          <a:xfrm>
            <a:off x="5127108" y="1274250"/>
            <a:ext cx="2888100" cy="4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Other Sign-In</a:t>
            </a:r>
            <a:endParaRPr sz="1800">
              <a:latin typeface="Lato"/>
              <a:ea typeface="Lato"/>
              <a:cs typeface="Lato"/>
              <a:sym typeface="Lato"/>
            </a:endParaRPr>
          </a:p>
        </p:txBody>
      </p:sp>
      <p:sp>
        <p:nvSpPr>
          <p:cNvPr id="476" name="Google Shape;476;p42"/>
          <p:cNvSpPr txBox="1"/>
          <p:nvPr/>
        </p:nvSpPr>
        <p:spPr>
          <a:xfrm>
            <a:off x="5127108" y="3739150"/>
            <a:ext cx="2888100" cy="4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rgbClr val="0000FF"/>
                </a:solidFill>
                <a:latin typeface="Lato"/>
                <a:ea typeface="Lato"/>
                <a:cs typeface="Lato"/>
                <a:sym typeface="Lato"/>
                <a:hlinkClick r:id="rId6">
                  <a:extLst>
                    <a:ext uri="{A12FA001-AC4F-418D-AE19-62706E023703}">
                      <ahyp:hlinkClr val="tx"/>
                    </a:ext>
                  </a:extLst>
                </a:hlinkClick>
              </a:rPr>
              <a:t>https://forms.gle/cA6bazGoaKA7RtK99</a:t>
            </a:r>
            <a:endParaRPr sz="1100">
              <a:solidFill>
                <a:srgbClr val="0000FF"/>
              </a:solidFill>
              <a:latin typeface="Lato"/>
              <a:ea typeface="Lato"/>
              <a:cs typeface="Lato"/>
              <a:sym typeface="Lato"/>
            </a:endParaRPr>
          </a:p>
          <a:p>
            <a:pPr indent="0" lvl="0" marL="0" rtl="0" algn="ctr">
              <a:spcBef>
                <a:spcPts val="0"/>
              </a:spcBef>
              <a:spcAft>
                <a:spcPts val="0"/>
              </a:spcAft>
              <a:buNone/>
            </a:pPr>
            <a:r>
              <a:t/>
            </a:r>
            <a:endParaRPr sz="18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715100" y="928350"/>
            <a:ext cx="3600300" cy="3286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rgbClr val="FFFFFF"/>
                </a:solidFill>
                <a:latin typeface="Lato"/>
                <a:ea typeface="Lato"/>
                <a:cs typeface="Lato"/>
                <a:sym typeface="Lato"/>
              </a:rPr>
              <a:t>Check-in Time!</a:t>
            </a:r>
            <a:endParaRPr b="1" sz="3500">
              <a:solidFill>
                <a:srgbClr val="FFFFFF"/>
              </a:solidFill>
              <a:latin typeface="Lato"/>
              <a:ea typeface="Lato"/>
              <a:cs typeface="Lato"/>
              <a:sym typeface="Lato"/>
            </a:endParaRPr>
          </a:p>
        </p:txBody>
      </p:sp>
      <p:sp>
        <p:nvSpPr>
          <p:cNvPr id="119" name="Google Shape;119;p16"/>
          <p:cNvSpPr/>
          <p:nvPr/>
        </p:nvSpPr>
        <p:spPr>
          <a:xfrm flipH="1">
            <a:off x="5543700" y="2345950"/>
            <a:ext cx="3600300" cy="2797500"/>
          </a:xfrm>
          <a:prstGeom prst="rtTriangle">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flipH="1">
            <a:off x="6209700" y="2860450"/>
            <a:ext cx="2934300" cy="2283000"/>
          </a:xfrm>
          <a:prstGeom prst="rtTriangle">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flipH="1">
            <a:off x="6749100" y="3274275"/>
            <a:ext cx="2394900" cy="1869300"/>
          </a:xfrm>
          <a:prstGeom prst="rtTriangle">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3" name="Google Shape;123;p16"/>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124" name="Google Shape;124;p16"/>
          <p:cNvSpPr/>
          <p:nvPr/>
        </p:nvSpPr>
        <p:spPr>
          <a:xfrm>
            <a:off x="714950" y="3694450"/>
            <a:ext cx="3600600" cy="10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715100" y="928350"/>
            <a:ext cx="3600300" cy="3286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rgbClr val="FFFFFF"/>
                </a:solidFill>
                <a:latin typeface="Lato"/>
                <a:ea typeface="Lato"/>
                <a:cs typeface="Lato"/>
                <a:sym typeface="Lato"/>
              </a:rPr>
              <a:t>Weeks Before the Midterm...</a:t>
            </a:r>
            <a:endParaRPr b="1" sz="3500">
              <a:solidFill>
                <a:srgbClr val="FFFFFF"/>
              </a:solidFill>
              <a:latin typeface="Lato"/>
              <a:ea typeface="Lato"/>
              <a:cs typeface="Lato"/>
              <a:sym typeface="Lato"/>
            </a:endParaRPr>
          </a:p>
        </p:txBody>
      </p:sp>
      <p:sp>
        <p:nvSpPr>
          <p:cNvPr id="130" name="Google Shape;130;p17"/>
          <p:cNvSpPr/>
          <p:nvPr/>
        </p:nvSpPr>
        <p:spPr>
          <a:xfrm flipH="1">
            <a:off x="5543700" y="2345950"/>
            <a:ext cx="3600300" cy="2797500"/>
          </a:xfrm>
          <a:prstGeom prst="rtTriangle">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flipH="1">
            <a:off x="6209700" y="2860450"/>
            <a:ext cx="2934300" cy="2283000"/>
          </a:xfrm>
          <a:prstGeom prst="rtTriangle">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flipH="1">
            <a:off x="6749100" y="3274275"/>
            <a:ext cx="2394900" cy="1869300"/>
          </a:xfrm>
          <a:prstGeom prst="rtTriangle">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4" name="Google Shape;134;p17"/>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135" name="Google Shape;135;p17"/>
          <p:cNvSpPr/>
          <p:nvPr/>
        </p:nvSpPr>
        <p:spPr>
          <a:xfrm>
            <a:off x="714950" y="3694450"/>
            <a:ext cx="3600600" cy="10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txBox="1"/>
          <p:nvPr/>
        </p:nvSpPr>
        <p:spPr>
          <a:xfrm>
            <a:off x="4572000" y="2089050"/>
            <a:ext cx="3345900" cy="4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latin typeface="Lato"/>
                <a:ea typeface="Lato"/>
                <a:cs typeface="Lato"/>
                <a:sym typeface="Lato"/>
              </a:rPr>
              <a:t>This meeting will be recorded from this point on</a:t>
            </a:r>
            <a:endParaRPr b="1" sz="1800">
              <a:solidFill>
                <a:srgbClr val="FF000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2" name="Google Shape;142;p18"/>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143" name="Google Shape;143;p18"/>
          <p:cNvSpPr/>
          <p:nvPr/>
        </p:nvSpPr>
        <p:spPr>
          <a:xfrm>
            <a:off x="122850" y="1241900"/>
            <a:ext cx="2709600" cy="1630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Lato"/>
                <a:ea typeface="Lato"/>
                <a:cs typeface="Lato"/>
                <a:sym typeface="Lato"/>
              </a:rPr>
              <a:t>Know when and where your exams are</a:t>
            </a:r>
            <a:endParaRPr b="1" sz="1600">
              <a:solidFill>
                <a:srgbClr val="FFFFFF"/>
              </a:solidFill>
              <a:latin typeface="Lato"/>
              <a:ea typeface="Lato"/>
              <a:cs typeface="Lato"/>
              <a:sym typeface="Lato"/>
            </a:endParaRPr>
          </a:p>
        </p:txBody>
      </p:sp>
      <p:sp>
        <p:nvSpPr>
          <p:cNvPr id="144" name="Google Shape;144;p18"/>
          <p:cNvSpPr txBox="1"/>
          <p:nvPr/>
        </p:nvSpPr>
        <p:spPr>
          <a:xfrm>
            <a:off x="1374375" y="3478875"/>
            <a:ext cx="6400800" cy="132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ato"/>
                <a:ea typeface="Lato"/>
                <a:cs typeface="Lato"/>
                <a:sym typeface="Lato"/>
              </a:rPr>
              <a:t>Don’t let exams sneak up on you.</a:t>
            </a:r>
            <a:endParaRPr sz="17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0" name="Google Shape;150;p19"/>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151" name="Google Shape;151;p19"/>
          <p:cNvSpPr/>
          <p:nvPr/>
        </p:nvSpPr>
        <p:spPr>
          <a:xfrm>
            <a:off x="122850" y="1241900"/>
            <a:ext cx="2709600" cy="1630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Lato"/>
                <a:ea typeface="Lato"/>
                <a:cs typeface="Lato"/>
                <a:sym typeface="Lato"/>
              </a:rPr>
              <a:t>Know when and where your exams are</a:t>
            </a:r>
            <a:endParaRPr b="1" sz="1600">
              <a:solidFill>
                <a:srgbClr val="FFFFFF"/>
              </a:solidFill>
              <a:latin typeface="Lato"/>
              <a:ea typeface="Lato"/>
              <a:cs typeface="Lato"/>
              <a:sym typeface="Lato"/>
            </a:endParaRPr>
          </a:p>
        </p:txBody>
      </p:sp>
      <p:sp>
        <p:nvSpPr>
          <p:cNvPr id="152" name="Google Shape;152;p19"/>
          <p:cNvSpPr/>
          <p:nvPr/>
        </p:nvSpPr>
        <p:spPr>
          <a:xfrm>
            <a:off x="3217200" y="1241900"/>
            <a:ext cx="2709600" cy="1630800"/>
          </a:xfrm>
          <a:prstGeom prst="rect">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Lato"/>
                <a:ea typeface="Lato"/>
                <a:cs typeface="Lato"/>
                <a:sym typeface="Lato"/>
              </a:rPr>
              <a:t>Know what you’re being tested on</a:t>
            </a:r>
            <a:endParaRPr/>
          </a:p>
        </p:txBody>
      </p:sp>
      <p:sp>
        <p:nvSpPr>
          <p:cNvPr id="153" name="Google Shape;153;p19"/>
          <p:cNvSpPr txBox="1"/>
          <p:nvPr/>
        </p:nvSpPr>
        <p:spPr>
          <a:xfrm>
            <a:off x="1371600" y="3395750"/>
            <a:ext cx="6400800" cy="12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ato"/>
                <a:ea typeface="Lato"/>
                <a:cs typeface="Lato"/>
                <a:sym typeface="Lato"/>
              </a:rPr>
              <a:t>Make sure you know what chapters the exam covers and what you do and do not need to study for. </a:t>
            </a:r>
            <a:endParaRPr sz="17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9" name="Google Shape;159;p20"/>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160" name="Google Shape;160;p20"/>
          <p:cNvSpPr/>
          <p:nvPr/>
        </p:nvSpPr>
        <p:spPr>
          <a:xfrm>
            <a:off x="122850" y="1241900"/>
            <a:ext cx="2709600" cy="1630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Lato"/>
                <a:ea typeface="Lato"/>
                <a:cs typeface="Lato"/>
                <a:sym typeface="Lato"/>
              </a:rPr>
              <a:t>Know when and where your exams are</a:t>
            </a:r>
            <a:endParaRPr b="1" sz="1600">
              <a:solidFill>
                <a:srgbClr val="FFFFFF"/>
              </a:solidFill>
              <a:latin typeface="Lato"/>
              <a:ea typeface="Lato"/>
              <a:cs typeface="Lato"/>
              <a:sym typeface="Lato"/>
            </a:endParaRPr>
          </a:p>
        </p:txBody>
      </p:sp>
      <p:sp>
        <p:nvSpPr>
          <p:cNvPr id="161" name="Google Shape;161;p20"/>
          <p:cNvSpPr/>
          <p:nvPr/>
        </p:nvSpPr>
        <p:spPr>
          <a:xfrm>
            <a:off x="3217200" y="1241900"/>
            <a:ext cx="2709600" cy="1630800"/>
          </a:xfrm>
          <a:prstGeom prst="rect">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Lato"/>
                <a:ea typeface="Lato"/>
                <a:cs typeface="Lato"/>
                <a:sym typeface="Lato"/>
              </a:rPr>
              <a:t>Know what you’re being tested on</a:t>
            </a:r>
            <a:endParaRPr/>
          </a:p>
        </p:txBody>
      </p:sp>
      <p:sp>
        <p:nvSpPr>
          <p:cNvPr id="162" name="Google Shape;162;p20"/>
          <p:cNvSpPr txBox="1"/>
          <p:nvPr/>
        </p:nvSpPr>
        <p:spPr>
          <a:xfrm>
            <a:off x="1371600" y="3395750"/>
            <a:ext cx="6400800" cy="12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ato"/>
                <a:ea typeface="Lato"/>
                <a:cs typeface="Lato"/>
                <a:sym typeface="Lato"/>
              </a:rPr>
              <a:t>Get caught up on material that you don’t understand ASAP. Don’t wait to watch asynchronous lectures till the last minute!</a:t>
            </a:r>
            <a:endParaRPr sz="1700">
              <a:latin typeface="Lato"/>
              <a:ea typeface="Lato"/>
              <a:cs typeface="Lato"/>
              <a:sym typeface="Lato"/>
            </a:endParaRPr>
          </a:p>
        </p:txBody>
      </p:sp>
      <p:sp>
        <p:nvSpPr>
          <p:cNvPr id="163" name="Google Shape;163;p20"/>
          <p:cNvSpPr/>
          <p:nvPr/>
        </p:nvSpPr>
        <p:spPr>
          <a:xfrm>
            <a:off x="6311550" y="1241900"/>
            <a:ext cx="2709600" cy="1630800"/>
          </a:xfrm>
          <a:prstGeom prst="rect">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Lato"/>
                <a:ea typeface="Lato"/>
                <a:cs typeface="Lato"/>
                <a:sym typeface="Lato"/>
              </a:rPr>
              <a:t>Study as you learn material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ph type="title"/>
          </p:nvPr>
        </p:nvSpPr>
        <p:spPr>
          <a:xfrm>
            <a:off x="715100" y="928350"/>
            <a:ext cx="3600300" cy="3286800"/>
          </a:xfrm>
          <a:prstGeom prst="rec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rgbClr val="FFFFFF"/>
                </a:solidFill>
                <a:latin typeface="Lato"/>
                <a:ea typeface="Lato"/>
                <a:cs typeface="Lato"/>
                <a:sym typeface="Lato"/>
              </a:rPr>
              <a:t>The Day B</a:t>
            </a:r>
            <a:r>
              <a:rPr b="1" lang="en" sz="3500">
                <a:solidFill>
                  <a:srgbClr val="FFFFFF"/>
                </a:solidFill>
                <a:latin typeface="Lato"/>
                <a:ea typeface="Lato"/>
                <a:cs typeface="Lato"/>
                <a:sym typeface="Lato"/>
              </a:rPr>
              <a:t>efore the Midterm...</a:t>
            </a:r>
            <a:endParaRPr b="1" sz="3500">
              <a:solidFill>
                <a:srgbClr val="FFFFFF"/>
              </a:solidFill>
              <a:latin typeface="Lato"/>
              <a:ea typeface="Lato"/>
              <a:cs typeface="Lato"/>
              <a:sym typeface="Lato"/>
            </a:endParaRPr>
          </a:p>
        </p:txBody>
      </p:sp>
      <p:sp>
        <p:nvSpPr>
          <p:cNvPr id="169" name="Google Shape;169;p21"/>
          <p:cNvSpPr/>
          <p:nvPr/>
        </p:nvSpPr>
        <p:spPr>
          <a:xfrm flipH="1">
            <a:off x="5543700" y="2345950"/>
            <a:ext cx="3600300" cy="2797500"/>
          </a:xfrm>
          <a:prstGeom prst="rtTriangle">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p:nvPr/>
        </p:nvSpPr>
        <p:spPr>
          <a:xfrm flipH="1">
            <a:off x="6209700" y="2860450"/>
            <a:ext cx="2934300" cy="2283000"/>
          </a:xfrm>
          <a:prstGeom prst="rtTriangle">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1"/>
          <p:cNvSpPr/>
          <p:nvPr/>
        </p:nvSpPr>
        <p:spPr>
          <a:xfrm flipH="1">
            <a:off x="6749100" y="3274275"/>
            <a:ext cx="2394900" cy="1869300"/>
          </a:xfrm>
          <a:prstGeom prst="rtTriangle">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3" name="Google Shape;173;p21"/>
          <p:cNvPicPr preferRelativeResize="0"/>
          <p:nvPr/>
        </p:nvPicPr>
        <p:blipFill>
          <a:blip r:embed="rId3">
            <a:alphaModFix/>
          </a:blip>
          <a:stretch>
            <a:fillRect/>
          </a:stretch>
        </p:blipFill>
        <p:spPr>
          <a:xfrm>
            <a:off x="8157299" y="376788"/>
            <a:ext cx="675001" cy="709176"/>
          </a:xfrm>
          <a:prstGeom prst="rect">
            <a:avLst/>
          </a:prstGeom>
          <a:noFill/>
          <a:ln>
            <a:noFill/>
          </a:ln>
        </p:spPr>
      </p:pic>
      <p:sp>
        <p:nvSpPr>
          <p:cNvPr id="174" name="Google Shape;174;p21"/>
          <p:cNvSpPr/>
          <p:nvPr/>
        </p:nvSpPr>
        <p:spPr>
          <a:xfrm>
            <a:off x="714950" y="3694450"/>
            <a:ext cx="3600600" cy="10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